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7"/>
  </p:notesMasterIdLst>
  <p:sldIdLst>
    <p:sldId id="257" r:id="rId5"/>
    <p:sldId id="261" r:id="rId6"/>
    <p:sldId id="291" r:id="rId7"/>
    <p:sldId id="262" r:id="rId8"/>
    <p:sldId id="275" r:id="rId9"/>
    <p:sldId id="276" r:id="rId10"/>
    <p:sldId id="277" r:id="rId11"/>
    <p:sldId id="269" r:id="rId12"/>
    <p:sldId id="278" r:id="rId13"/>
    <p:sldId id="279" r:id="rId14"/>
    <p:sldId id="280" r:id="rId15"/>
    <p:sldId id="281" r:id="rId16"/>
    <p:sldId id="282" r:id="rId17"/>
    <p:sldId id="283" r:id="rId18"/>
    <p:sldId id="274" r:id="rId19"/>
    <p:sldId id="284" r:id="rId20"/>
    <p:sldId id="285" r:id="rId21"/>
    <p:sldId id="286" r:id="rId22"/>
    <p:sldId id="289" r:id="rId23"/>
    <p:sldId id="287" r:id="rId24"/>
    <p:sldId id="290" r:id="rId25"/>
    <p:sldId id="28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uck Phillips, Brandi" initials="MPB" lastIdx="2" clrIdx="0">
    <p:extLst>
      <p:ext uri="{19B8F6BF-5375-455C-9EA6-DF929625EA0E}">
        <p15:presenceInfo xmlns:p15="http://schemas.microsoft.com/office/powerpoint/2012/main" userId="S-1-5-21-527237240-1677128483-854245398-11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userId="05817c7f-35dd-4324-b706-fb6db5962c89" providerId="ADAL" clId="{F67F6999-BF6E-40F0-A141-C92ADEA6CA13}"/>
    <pc:docChg chg="modSld">
      <pc:chgData name="Christina" userId="05817c7f-35dd-4324-b706-fb6db5962c89" providerId="ADAL" clId="{F67F6999-BF6E-40F0-A141-C92ADEA6CA13}" dt="2020-04-03T13:03:00.893" v="1" actId="20577"/>
      <pc:docMkLst>
        <pc:docMk/>
      </pc:docMkLst>
      <pc:sldChg chg="modSp mod">
        <pc:chgData name="Christina" userId="05817c7f-35dd-4324-b706-fb6db5962c89" providerId="ADAL" clId="{F67F6999-BF6E-40F0-A141-C92ADEA6CA13}" dt="2020-04-03T13:03:00.893" v="1" actId="20577"/>
        <pc:sldMkLst>
          <pc:docMk/>
          <pc:sldMk cId="1914332951" sldId="276"/>
        </pc:sldMkLst>
        <pc:spChg chg="mod">
          <ac:chgData name="Christina" userId="05817c7f-35dd-4324-b706-fb6db5962c89" providerId="ADAL" clId="{F67F6999-BF6E-40F0-A141-C92ADEA6CA13}" dt="2020-04-03T13:03:00.893" v="1" actId="20577"/>
          <ac:spMkLst>
            <pc:docMk/>
            <pc:sldMk cId="1914332951" sldId="276"/>
            <ac:spMk id="3" creationId="{00000000-0000-0000-0000-000000000000}"/>
          </ac:spMkLst>
        </pc:spChg>
      </pc:sldChg>
    </pc:docChg>
  </pc:docChgLst>
  <pc:docChgLst>
    <pc:chgData name="Matsook, Christina" userId="05817c7f-35dd-4324-b706-fb6db5962c89" providerId="ADAL" clId="{F67F6999-BF6E-40F0-A141-C92ADEA6CA13}"/>
    <pc:docChg chg="modSld">
      <pc:chgData name="Matsook, Christina" userId="05817c7f-35dd-4324-b706-fb6db5962c89" providerId="ADAL" clId="{F67F6999-BF6E-40F0-A141-C92ADEA6CA13}" dt="2020-04-02T21:12:04.998" v="4" actId="20577"/>
      <pc:docMkLst>
        <pc:docMk/>
      </pc:docMkLst>
      <pc:sldChg chg="modSp mod">
        <pc:chgData name="Matsook, Christina" userId="05817c7f-35dd-4324-b706-fb6db5962c89" providerId="ADAL" clId="{F67F6999-BF6E-40F0-A141-C92ADEA6CA13}" dt="2020-04-02T21:12:04.998" v="4" actId="20577"/>
        <pc:sldMkLst>
          <pc:docMk/>
          <pc:sldMk cId="1914332951" sldId="276"/>
        </pc:sldMkLst>
        <pc:spChg chg="mod">
          <ac:chgData name="Matsook, Christina" userId="05817c7f-35dd-4324-b706-fb6db5962c89" providerId="ADAL" clId="{F67F6999-BF6E-40F0-A141-C92ADEA6CA13}" dt="2020-04-02T21:12:04.998" v="4" actId="20577"/>
          <ac:spMkLst>
            <pc:docMk/>
            <pc:sldMk cId="1914332951" sldId="27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92ECB-CDC8-4B67-A688-3323AA20EC21}" type="datetimeFigureOut">
              <a:rPr lang="en-US" smtClean="0"/>
              <a:t>4/3/2020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10D81B-21F7-481E-87C7-0A150EB224C9}" type="slidenum">
              <a:rPr lang="en-US" smtClean="0"/>
              <a:t>‹#›</a:t>
            </a:fld>
            <a:endParaRPr lang="en-US"/>
          </a:p>
        </p:txBody>
      </p:sp>
    </p:spTree>
    <p:extLst>
      <p:ext uri="{BB962C8B-B14F-4D97-AF65-F5344CB8AC3E}">
        <p14:creationId xmlns:p14="http://schemas.microsoft.com/office/powerpoint/2010/main" val="157915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2B19-D938-4073-9D67-0A21D7728205}"/>
              </a:ext>
            </a:extLst>
          </p:cNvPr>
          <p:cNvSpPr>
            <a:spLocks noGrp="1"/>
          </p:cNvSpPr>
          <p:nvPr>
            <p:ph type="ctrTitle"/>
          </p:nvPr>
        </p:nvSpPr>
        <p:spPr>
          <a:xfrm>
            <a:off x="838200" y="2043400"/>
            <a:ext cx="9144000" cy="1413308"/>
          </a:xfrm>
        </p:spPr>
        <p:txBody>
          <a:bodyPr anchor="b">
            <a:normAutofit/>
          </a:bodyPr>
          <a:lstStyle>
            <a:lvl1pPr algn="l">
              <a:defRPr sz="5400"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9AC704C-515F-420E-8952-105E68325101}"/>
              </a:ext>
            </a:extLst>
          </p:cNvPr>
          <p:cNvSpPr>
            <a:spLocks noGrp="1"/>
          </p:cNvSpPr>
          <p:nvPr>
            <p:ph type="subTitle" idx="1"/>
          </p:nvPr>
        </p:nvSpPr>
        <p:spPr>
          <a:xfrm>
            <a:off x="838200" y="3548783"/>
            <a:ext cx="9144000" cy="1655762"/>
          </a:xfrm>
        </p:spPr>
        <p:txBody>
          <a:bodyPr/>
          <a:lstStyle>
            <a:lvl1pPr marL="0" indent="0" algn="l">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34D4E3A-9223-446C-9B38-C976C6D10514}"/>
              </a:ext>
            </a:extLst>
          </p:cNvPr>
          <p:cNvSpPr>
            <a:spLocks noGrp="1"/>
          </p:cNvSpPr>
          <p:nvPr>
            <p:ph type="dt" sz="half" idx="10"/>
          </p:nvPr>
        </p:nvSpPr>
        <p:spPr>
          <a:xfrm>
            <a:off x="838200" y="6337878"/>
            <a:ext cx="2743200" cy="365125"/>
          </a:xfrm>
        </p:spPr>
        <p:txBody>
          <a:bodyPr/>
          <a:lstStyle/>
          <a:p>
            <a:fld id="{0C2D4DE0-212E-432E-94AC-66C52DC9477A}" type="datetime1">
              <a:rPr lang="en-US" smtClean="0"/>
              <a:t>4/3/2020</a:t>
            </a:fld>
            <a:endParaRPr lang="en-US"/>
          </a:p>
        </p:txBody>
      </p:sp>
      <p:sp>
        <p:nvSpPr>
          <p:cNvPr id="5" name="Footer Placeholder 4">
            <a:extLst>
              <a:ext uri="{FF2B5EF4-FFF2-40B4-BE49-F238E27FC236}">
                <a16:creationId xmlns:a16="http://schemas.microsoft.com/office/drawing/2014/main" id="{196A259A-B02C-4035-9C40-CDAEDB0ECF2B}"/>
              </a:ext>
            </a:extLst>
          </p:cNvPr>
          <p:cNvSpPr>
            <a:spLocks noGrp="1"/>
          </p:cNvSpPr>
          <p:nvPr>
            <p:ph type="ftr" sz="quarter" idx="11"/>
          </p:nvPr>
        </p:nvSpPr>
        <p:spPr>
          <a:xfrm>
            <a:off x="4038600" y="6337878"/>
            <a:ext cx="4114800" cy="365125"/>
          </a:xfrm>
        </p:spPr>
        <p:txBody>
          <a:bodyPr/>
          <a:lstStyle/>
          <a:p>
            <a:endParaRPr lang="en-US"/>
          </a:p>
        </p:txBody>
      </p:sp>
      <p:sp>
        <p:nvSpPr>
          <p:cNvPr id="6" name="Slide Number Placeholder 5">
            <a:extLst>
              <a:ext uri="{FF2B5EF4-FFF2-40B4-BE49-F238E27FC236}">
                <a16:creationId xmlns:a16="http://schemas.microsoft.com/office/drawing/2014/main" id="{D45BCF76-1D8C-47F1-AC87-7A723722F684}"/>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283873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5D32D-ABA2-4470-A052-D52738217680}"/>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F1FC543-E164-4EED-8690-45E8DE93A39C}"/>
              </a:ext>
            </a:extLst>
          </p:cNvPr>
          <p:cNvSpPr>
            <a:spLocks noGrp="1"/>
          </p:cNvSpPr>
          <p:nvPr>
            <p:ph type="body" orient="vert" idx="1"/>
          </p:nvPr>
        </p:nvSpPr>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CD2C820-3B11-4AAD-9464-99521289B63F}"/>
              </a:ext>
            </a:extLst>
          </p:cNvPr>
          <p:cNvSpPr>
            <a:spLocks noGrp="1"/>
          </p:cNvSpPr>
          <p:nvPr>
            <p:ph type="dt" sz="half" idx="10"/>
          </p:nvPr>
        </p:nvSpPr>
        <p:spPr>
          <a:xfrm>
            <a:off x="838200" y="6337878"/>
            <a:ext cx="2743200" cy="365125"/>
          </a:xfrm>
        </p:spPr>
        <p:txBody>
          <a:bodyPr/>
          <a:lstStyle/>
          <a:p>
            <a:fld id="{0EA67501-53F3-4054-AA96-3010E72A82F1}" type="datetime1">
              <a:rPr lang="en-US" smtClean="0"/>
              <a:t>4/3/2020</a:t>
            </a:fld>
            <a:endParaRPr lang="en-US"/>
          </a:p>
        </p:txBody>
      </p:sp>
      <p:sp>
        <p:nvSpPr>
          <p:cNvPr id="5" name="Footer Placeholder 4">
            <a:extLst>
              <a:ext uri="{FF2B5EF4-FFF2-40B4-BE49-F238E27FC236}">
                <a16:creationId xmlns:a16="http://schemas.microsoft.com/office/drawing/2014/main" id="{C4F0D09C-F972-4A0E-9A58-755C3242494A}"/>
              </a:ext>
            </a:extLst>
          </p:cNvPr>
          <p:cNvSpPr>
            <a:spLocks noGrp="1"/>
          </p:cNvSpPr>
          <p:nvPr>
            <p:ph type="ftr" sz="quarter" idx="11"/>
          </p:nvPr>
        </p:nvSpPr>
        <p:spPr>
          <a:xfrm>
            <a:off x="4038600" y="6337878"/>
            <a:ext cx="4114800" cy="365125"/>
          </a:xfrm>
        </p:spPr>
        <p:txBody>
          <a:bodyPr/>
          <a:lstStyle/>
          <a:p>
            <a:endParaRPr lang="en-US"/>
          </a:p>
        </p:txBody>
      </p:sp>
      <p:sp>
        <p:nvSpPr>
          <p:cNvPr id="6" name="Slide Number Placeholder 5">
            <a:extLst>
              <a:ext uri="{FF2B5EF4-FFF2-40B4-BE49-F238E27FC236}">
                <a16:creationId xmlns:a16="http://schemas.microsoft.com/office/drawing/2014/main" id="{498878FC-C552-4F5C-94D3-481EAE595E8D}"/>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93395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1BBFB9-2DA6-4F11-B804-8862F9533491}"/>
              </a:ext>
            </a:extLst>
          </p:cNvPr>
          <p:cNvSpPr>
            <a:spLocks noGrp="1"/>
          </p:cNvSpPr>
          <p:nvPr>
            <p:ph type="title" orient="vert"/>
          </p:nvPr>
        </p:nvSpPr>
        <p:spPr>
          <a:xfrm>
            <a:off x="8724900" y="365125"/>
            <a:ext cx="2628900" cy="5811838"/>
          </a:xfrm>
        </p:spPr>
        <p:txBody>
          <a:bodyPr vert="eaVert"/>
          <a:lstStyle>
            <a:lvl1pPr>
              <a:defRPr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F44E571-DA1A-4837-8B18-25B28FAE4990}"/>
              </a:ext>
            </a:extLst>
          </p:cNvPr>
          <p:cNvSpPr>
            <a:spLocks noGrp="1"/>
          </p:cNvSpPr>
          <p:nvPr>
            <p:ph type="body" orient="vert" idx="1"/>
          </p:nvPr>
        </p:nvSpPr>
        <p:spPr>
          <a:xfrm>
            <a:off x="838200" y="365125"/>
            <a:ext cx="7734300" cy="5811838"/>
          </a:xfr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81A33E4-BB8D-435E-836A-F13DA8EC03FC}"/>
              </a:ext>
            </a:extLst>
          </p:cNvPr>
          <p:cNvSpPr>
            <a:spLocks noGrp="1"/>
          </p:cNvSpPr>
          <p:nvPr>
            <p:ph type="dt" sz="half" idx="10"/>
          </p:nvPr>
        </p:nvSpPr>
        <p:spPr>
          <a:xfrm>
            <a:off x="838200" y="6337878"/>
            <a:ext cx="2743200" cy="365125"/>
          </a:xfrm>
        </p:spPr>
        <p:txBody>
          <a:bodyPr/>
          <a:lstStyle/>
          <a:p>
            <a:fld id="{BEEE6E01-BD13-418D-BCD5-174ADA2D418B}" type="datetime1">
              <a:rPr lang="en-US" smtClean="0"/>
              <a:t>4/3/2020</a:t>
            </a:fld>
            <a:endParaRPr lang="en-US"/>
          </a:p>
        </p:txBody>
      </p:sp>
      <p:sp>
        <p:nvSpPr>
          <p:cNvPr id="5" name="Footer Placeholder 4">
            <a:extLst>
              <a:ext uri="{FF2B5EF4-FFF2-40B4-BE49-F238E27FC236}">
                <a16:creationId xmlns:a16="http://schemas.microsoft.com/office/drawing/2014/main" id="{25330914-C7E3-46BF-BD15-1CE273686CFA}"/>
              </a:ext>
            </a:extLst>
          </p:cNvPr>
          <p:cNvSpPr>
            <a:spLocks noGrp="1"/>
          </p:cNvSpPr>
          <p:nvPr>
            <p:ph type="ftr" sz="quarter" idx="11"/>
          </p:nvPr>
        </p:nvSpPr>
        <p:spPr>
          <a:xfrm>
            <a:off x="4038600" y="6337878"/>
            <a:ext cx="4114800" cy="365125"/>
          </a:xfrm>
        </p:spPr>
        <p:txBody>
          <a:bodyPr/>
          <a:lstStyle/>
          <a:p>
            <a:endParaRPr lang="en-US"/>
          </a:p>
        </p:txBody>
      </p:sp>
      <p:sp>
        <p:nvSpPr>
          <p:cNvPr id="6" name="Slide Number Placeholder 5">
            <a:extLst>
              <a:ext uri="{FF2B5EF4-FFF2-40B4-BE49-F238E27FC236}">
                <a16:creationId xmlns:a16="http://schemas.microsoft.com/office/drawing/2014/main" id="{831822A8-E909-4362-A2C6-6721286008D9}"/>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321449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E628B-4633-44C2-A798-3AD830F45B23}"/>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5189FB-BB8A-4233-8023-0AED691D4C14}"/>
              </a:ext>
            </a:extLst>
          </p:cNvPr>
          <p:cNvSpPr>
            <a:spLocks noGrp="1"/>
          </p:cNvSpPr>
          <p:nvPr>
            <p:ph idx="1"/>
          </p:nvPr>
        </p:nvSpPr>
        <p:spPr>
          <a:xfrm>
            <a:off x="838200" y="1825625"/>
            <a:ext cx="10515600" cy="435133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718B75E-23A7-4AA9-B489-5CC3CAA6EB4E}"/>
              </a:ext>
            </a:extLst>
          </p:cNvPr>
          <p:cNvSpPr>
            <a:spLocks noGrp="1"/>
          </p:cNvSpPr>
          <p:nvPr>
            <p:ph type="dt" sz="half" idx="10"/>
          </p:nvPr>
        </p:nvSpPr>
        <p:spPr>
          <a:xfrm>
            <a:off x="838200" y="6337878"/>
            <a:ext cx="2743200" cy="365125"/>
          </a:xfrm>
        </p:spPr>
        <p:txBody>
          <a:bodyPr/>
          <a:lstStyle/>
          <a:p>
            <a:fld id="{7598CD49-8A8E-4967-B216-4E7ADDB7B670}" type="datetime1">
              <a:rPr lang="en-US" smtClean="0"/>
              <a:t>4/3/2020</a:t>
            </a:fld>
            <a:endParaRPr lang="en-US"/>
          </a:p>
        </p:txBody>
      </p:sp>
      <p:sp>
        <p:nvSpPr>
          <p:cNvPr id="5" name="Footer Placeholder 4">
            <a:extLst>
              <a:ext uri="{FF2B5EF4-FFF2-40B4-BE49-F238E27FC236}">
                <a16:creationId xmlns:a16="http://schemas.microsoft.com/office/drawing/2014/main" id="{61FC9E1D-AF03-49E6-96BB-BA067D713989}"/>
              </a:ext>
            </a:extLst>
          </p:cNvPr>
          <p:cNvSpPr>
            <a:spLocks noGrp="1"/>
          </p:cNvSpPr>
          <p:nvPr>
            <p:ph type="ftr" sz="quarter" idx="11"/>
          </p:nvPr>
        </p:nvSpPr>
        <p:spPr>
          <a:xfrm>
            <a:off x="4038600" y="6337878"/>
            <a:ext cx="4114800" cy="365125"/>
          </a:xfrm>
        </p:spPr>
        <p:txBody>
          <a:bodyPr/>
          <a:lstStyle/>
          <a:p>
            <a:endParaRPr lang="en-US"/>
          </a:p>
        </p:txBody>
      </p:sp>
      <p:sp>
        <p:nvSpPr>
          <p:cNvPr id="6" name="Slide Number Placeholder 5">
            <a:extLst>
              <a:ext uri="{FF2B5EF4-FFF2-40B4-BE49-F238E27FC236}">
                <a16:creationId xmlns:a16="http://schemas.microsoft.com/office/drawing/2014/main" id="{E87041D3-532E-4696-99E1-0C26495B89C0}"/>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241124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5A6C0-1276-46C9-8911-A1ADE79F8226}"/>
              </a:ext>
            </a:extLst>
          </p:cNvPr>
          <p:cNvSpPr>
            <a:spLocks noGrp="1"/>
          </p:cNvSpPr>
          <p:nvPr>
            <p:ph type="title"/>
          </p:nvPr>
        </p:nvSpPr>
        <p:spPr>
          <a:xfrm>
            <a:off x="831850" y="1709738"/>
            <a:ext cx="10515600" cy="2852737"/>
          </a:xfrm>
        </p:spPr>
        <p:txBody>
          <a:bodyPr anchor="b"/>
          <a:lstStyle>
            <a:lvl1pPr>
              <a:defRPr sz="6000"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EABDA23-29E5-4A24-96DD-10E3C84336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Times New Roman" panose="02020603050405020304" pitchFamily="18" charset="0"/>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094A0D-EFC5-47FE-AA29-A0208E78B3C5}"/>
              </a:ext>
            </a:extLst>
          </p:cNvPr>
          <p:cNvSpPr>
            <a:spLocks noGrp="1"/>
          </p:cNvSpPr>
          <p:nvPr>
            <p:ph type="dt" sz="half" idx="10"/>
          </p:nvPr>
        </p:nvSpPr>
        <p:spPr>
          <a:xfrm>
            <a:off x="838200" y="6337878"/>
            <a:ext cx="2743200" cy="365125"/>
          </a:xfrm>
        </p:spPr>
        <p:txBody>
          <a:bodyPr/>
          <a:lstStyle/>
          <a:p>
            <a:fld id="{60C8BF16-8D44-40C8-A70A-B058180800EE}" type="datetime1">
              <a:rPr lang="en-US" smtClean="0"/>
              <a:t>4/3/2020</a:t>
            </a:fld>
            <a:endParaRPr lang="en-US"/>
          </a:p>
        </p:txBody>
      </p:sp>
      <p:sp>
        <p:nvSpPr>
          <p:cNvPr id="5" name="Footer Placeholder 4">
            <a:extLst>
              <a:ext uri="{FF2B5EF4-FFF2-40B4-BE49-F238E27FC236}">
                <a16:creationId xmlns:a16="http://schemas.microsoft.com/office/drawing/2014/main" id="{41E43D33-FBD9-42D0-AD4C-35BA17E831BF}"/>
              </a:ext>
            </a:extLst>
          </p:cNvPr>
          <p:cNvSpPr>
            <a:spLocks noGrp="1"/>
          </p:cNvSpPr>
          <p:nvPr>
            <p:ph type="ftr" sz="quarter" idx="11"/>
          </p:nvPr>
        </p:nvSpPr>
        <p:spPr>
          <a:xfrm>
            <a:off x="4038600" y="6337878"/>
            <a:ext cx="4114800" cy="365125"/>
          </a:xfrm>
        </p:spPr>
        <p:txBody>
          <a:bodyPr/>
          <a:lstStyle/>
          <a:p>
            <a:endParaRPr lang="en-US"/>
          </a:p>
        </p:txBody>
      </p:sp>
      <p:sp>
        <p:nvSpPr>
          <p:cNvPr id="6" name="Slide Number Placeholder 5">
            <a:extLst>
              <a:ext uri="{FF2B5EF4-FFF2-40B4-BE49-F238E27FC236}">
                <a16:creationId xmlns:a16="http://schemas.microsoft.com/office/drawing/2014/main" id="{9C5DB74D-E5CF-4120-B9FB-FF0F805B7AA9}"/>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420196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01B46-C970-467E-A76E-C0F899BA65DF}"/>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1447E6-7C64-4202-A065-862B44CE9874}"/>
              </a:ext>
            </a:extLst>
          </p:cNvPr>
          <p:cNvSpPr>
            <a:spLocks noGrp="1"/>
          </p:cNvSpPr>
          <p:nvPr>
            <p:ph sz="half" idx="1"/>
          </p:nvPr>
        </p:nvSpPr>
        <p:spPr>
          <a:xfrm>
            <a:off x="838200" y="1825625"/>
            <a:ext cx="5181600" cy="435133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4FD43B7-7718-4F27-A7B6-3B16BB0358FF}"/>
              </a:ext>
            </a:extLst>
          </p:cNvPr>
          <p:cNvSpPr>
            <a:spLocks noGrp="1"/>
          </p:cNvSpPr>
          <p:nvPr>
            <p:ph sz="half" idx="2"/>
          </p:nvPr>
        </p:nvSpPr>
        <p:spPr>
          <a:xfrm>
            <a:off x="6172200" y="1825625"/>
            <a:ext cx="5181600" cy="435133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AFAC8EE-D929-4759-9732-F7575885A4E6}"/>
              </a:ext>
            </a:extLst>
          </p:cNvPr>
          <p:cNvSpPr>
            <a:spLocks noGrp="1"/>
          </p:cNvSpPr>
          <p:nvPr>
            <p:ph type="dt" sz="half" idx="10"/>
          </p:nvPr>
        </p:nvSpPr>
        <p:spPr>
          <a:xfrm>
            <a:off x="838200" y="6337878"/>
            <a:ext cx="2743200" cy="365125"/>
          </a:xfrm>
        </p:spPr>
        <p:txBody>
          <a:bodyPr/>
          <a:lstStyle/>
          <a:p>
            <a:fld id="{5136C37A-4708-4803-8584-06CEFB76DF40}" type="datetime1">
              <a:rPr lang="en-US" smtClean="0"/>
              <a:t>4/3/2020</a:t>
            </a:fld>
            <a:endParaRPr lang="en-US"/>
          </a:p>
        </p:txBody>
      </p:sp>
      <p:sp>
        <p:nvSpPr>
          <p:cNvPr id="6" name="Footer Placeholder 5">
            <a:extLst>
              <a:ext uri="{FF2B5EF4-FFF2-40B4-BE49-F238E27FC236}">
                <a16:creationId xmlns:a16="http://schemas.microsoft.com/office/drawing/2014/main" id="{9E9A9483-BB30-45EA-89D9-70F393F9A51E}"/>
              </a:ext>
            </a:extLst>
          </p:cNvPr>
          <p:cNvSpPr>
            <a:spLocks noGrp="1"/>
          </p:cNvSpPr>
          <p:nvPr>
            <p:ph type="ftr" sz="quarter" idx="11"/>
          </p:nvPr>
        </p:nvSpPr>
        <p:spPr>
          <a:xfrm>
            <a:off x="4038600" y="6337878"/>
            <a:ext cx="4114800" cy="365125"/>
          </a:xfrm>
        </p:spPr>
        <p:txBody>
          <a:bodyPr/>
          <a:lstStyle/>
          <a:p>
            <a:endParaRPr lang="en-US"/>
          </a:p>
        </p:txBody>
      </p:sp>
      <p:sp>
        <p:nvSpPr>
          <p:cNvPr id="7" name="Slide Number Placeholder 6">
            <a:extLst>
              <a:ext uri="{FF2B5EF4-FFF2-40B4-BE49-F238E27FC236}">
                <a16:creationId xmlns:a16="http://schemas.microsoft.com/office/drawing/2014/main" id="{77FA1925-1C3E-43EB-A611-9A075F7AAEFA}"/>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126697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78981-7F1A-4CE2-9661-5046F2D7032C}"/>
              </a:ext>
            </a:extLst>
          </p:cNvPr>
          <p:cNvSpPr>
            <a:spLocks noGrp="1"/>
          </p:cNvSpPr>
          <p:nvPr>
            <p:ph type="title"/>
          </p:nvPr>
        </p:nvSpPr>
        <p:spPr>
          <a:xfrm>
            <a:off x="839788" y="365125"/>
            <a:ext cx="10515600" cy="1325563"/>
          </a:xfrm>
        </p:spPr>
        <p:txBody>
          <a:bodyPr/>
          <a:lstStyle>
            <a:lvl1pPr>
              <a:defRPr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24A5C0A-A07D-4770-BD82-0AB90872DF95}"/>
              </a:ext>
            </a:extLst>
          </p:cNvPr>
          <p:cNvSpPr>
            <a:spLocks noGrp="1"/>
          </p:cNvSpPr>
          <p:nvPr>
            <p:ph type="body" idx="1"/>
          </p:nvPr>
        </p:nvSpPr>
        <p:spPr>
          <a:xfrm>
            <a:off x="839788" y="1681163"/>
            <a:ext cx="5157787" cy="82391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484B33-EB6C-48B1-AC23-99D61AC9C465}"/>
              </a:ext>
            </a:extLst>
          </p:cNvPr>
          <p:cNvSpPr>
            <a:spLocks noGrp="1"/>
          </p:cNvSpPr>
          <p:nvPr>
            <p:ph sz="half" idx="2"/>
          </p:nvPr>
        </p:nvSpPr>
        <p:spPr>
          <a:xfrm>
            <a:off x="839788" y="2505075"/>
            <a:ext cx="5157787" cy="368458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A7F5079-2A3D-4BAC-9862-ADB743331831}"/>
              </a:ext>
            </a:extLst>
          </p:cNvPr>
          <p:cNvSpPr>
            <a:spLocks noGrp="1"/>
          </p:cNvSpPr>
          <p:nvPr>
            <p:ph type="body" sz="quarter" idx="3"/>
          </p:nvPr>
        </p:nvSpPr>
        <p:spPr>
          <a:xfrm>
            <a:off x="6172200" y="1681163"/>
            <a:ext cx="5183188" cy="82391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20B76-725E-457D-B045-8C56F8593FAF}"/>
              </a:ext>
            </a:extLst>
          </p:cNvPr>
          <p:cNvSpPr>
            <a:spLocks noGrp="1"/>
          </p:cNvSpPr>
          <p:nvPr>
            <p:ph sz="quarter" idx="4"/>
          </p:nvPr>
        </p:nvSpPr>
        <p:spPr>
          <a:xfrm>
            <a:off x="6172200" y="2505075"/>
            <a:ext cx="5183188" cy="368458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C6CDCBC-3EBC-4F28-852E-0C5B29396DA0}"/>
              </a:ext>
            </a:extLst>
          </p:cNvPr>
          <p:cNvSpPr>
            <a:spLocks noGrp="1"/>
          </p:cNvSpPr>
          <p:nvPr>
            <p:ph type="dt" sz="half" idx="10"/>
          </p:nvPr>
        </p:nvSpPr>
        <p:spPr>
          <a:xfrm>
            <a:off x="838200" y="6337878"/>
            <a:ext cx="2743200" cy="365125"/>
          </a:xfrm>
        </p:spPr>
        <p:txBody>
          <a:bodyPr/>
          <a:lstStyle/>
          <a:p>
            <a:fld id="{171257A8-EAB1-4EE5-BB11-C9EC5424AEC1}" type="datetime1">
              <a:rPr lang="en-US" smtClean="0"/>
              <a:t>4/3/2020</a:t>
            </a:fld>
            <a:endParaRPr lang="en-US"/>
          </a:p>
        </p:txBody>
      </p:sp>
      <p:sp>
        <p:nvSpPr>
          <p:cNvPr id="8" name="Footer Placeholder 7">
            <a:extLst>
              <a:ext uri="{FF2B5EF4-FFF2-40B4-BE49-F238E27FC236}">
                <a16:creationId xmlns:a16="http://schemas.microsoft.com/office/drawing/2014/main" id="{A8B76084-5506-4B45-960A-AEF25F0E5DD6}"/>
              </a:ext>
            </a:extLst>
          </p:cNvPr>
          <p:cNvSpPr>
            <a:spLocks noGrp="1"/>
          </p:cNvSpPr>
          <p:nvPr>
            <p:ph type="ftr" sz="quarter" idx="11"/>
          </p:nvPr>
        </p:nvSpPr>
        <p:spPr>
          <a:xfrm>
            <a:off x="4038600" y="6337878"/>
            <a:ext cx="4114800" cy="365125"/>
          </a:xfrm>
        </p:spPr>
        <p:txBody>
          <a:bodyPr/>
          <a:lstStyle/>
          <a:p>
            <a:endParaRPr lang="en-US"/>
          </a:p>
        </p:txBody>
      </p:sp>
      <p:sp>
        <p:nvSpPr>
          <p:cNvPr id="9" name="Slide Number Placeholder 8">
            <a:extLst>
              <a:ext uri="{FF2B5EF4-FFF2-40B4-BE49-F238E27FC236}">
                <a16:creationId xmlns:a16="http://schemas.microsoft.com/office/drawing/2014/main" id="{AC721FC6-B625-43F3-B93A-C90AF37E210D}"/>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25323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C6C9A-330D-47B7-8E47-47610B198B6E}"/>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939137B4-8335-4117-8230-6BE3BAF4E717}"/>
              </a:ext>
            </a:extLst>
          </p:cNvPr>
          <p:cNvSpPr>
            <a:spLocks noGrp="1"/>
          </p:cNvSpPr>
          <p:nvPr>
            <p:ph type="dt" sz="half" idx="10"/>
          </p:nvPr>
        </p:nvSpPr>
        <p:spPr>
          <a:xfrm>
            <a:off x="838200" y="6337878"/>
            <a:ext cx="2743200" cy="365125"/>
          </a:xfrm>
        </p:spPr>
        <p:txBody>
          <a:bodyPr/>
          <a:lstStyle/>
          <a:p>
            <a:fld id="{A49CE3F7-EF32-4258-B342-75CCDFAE7DF5}" type="datetime1">
              <a:rPr lang="en-US" smtClean="0"/>
              <a:t>4/3/2020</a:t>
            </a:fld>
            <a:endParaRPr lang="en-US"/>
          </a:p>
        </p:txBody>
      </p:sp>
      <p:sp>
        <p:nvSpPr>
          <p:cNvPr id="4" name="Footer Placeholder 3">
            <a:extLst>
              <a:ext uri="{FF2B5EF4-FFF2-40B4-BE49-F238E27FC236}">
                <a16:creationId xmlns:a16="http://schemas.microsoft.com/office/drawing/2014/main" id="{70B0F242-7F30-485A-B6B8-F37C7A7D944D}"/>
              </a:ext>
            </a:extLst>
          </p:cNvPr>
          <p:cNvSpPr>
            <a:spLocks noGrp="1"/>
          </p:cNvSpPr>
          <p:nvPr>
            <p:ph type="ftr" sz="quarter" idx="11"/>
          </p:nvPr>
        </p:nvSpPr>
        <p:spPr>
          <a:xfrm>
            <a:off x="4038600" y="6337878"/>
            <a:ext cx="4114800" cy="365125"/>
          </a:xfrm>
        </p:spPr>
        <p:txBody>
          <a:bodyPr/>
          <a:lstStyle/>
          <a:p>
            <a:endParaRPr lang="en-US"/>
          </a:p>
        </p:txBody>
      </p:sp>
      <p:sp>
        <p:nvSpPr>
          <p:cNvPr id="5" name="Slide Number Placeholder 4">
            <a:extLst>
              <a:ext uri="{FF2B5EF4-FFF2-40B4-BE49-F238E27FC236}">
                <a16:creationId xmlns:a16="http://schemas.microsoft.com/office/drawing/2014/main" id="{5ACA7160-DEEA-432B-B0FC-26F36119F346}"/>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4159228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454DD5-E7D5-4D58-A114-49FF4D362737}"/>
              </a:ext>
            </a:extLst>
          </p:cNvPr>
          <p:cNvSpPr>
            <a:spLocks noGrp="1"/>
          </p:cNvSpPr>
          <p:nvPr>
            <p:ph type="dt" sz="half" idx="10"/>
          </p:nvPr>
        </p:nvSpPr>
        <p:spPr>
          <a:xfrm>
            <a:off x="838200" y="6337878"/>
            <a:ext cx="2743200" cy="365125"/>
          </a:xfrm>
        </p:spPr>
        <p:txBody>
          <a:bodyPr/>
          <a:lstStyle/>
          <a:p>
            <a:fld id="{809DB12B-F4C7-473F-A282-1E7D22A0841A}" type="datetime1">
              <a:rPr lang="en-US" smtClean="0"/>
              <a:t>4/3/2020</a:t>
            </a:fld>
            <a:endParaRPr lang="en-US"/>
          </a:p>
        </p:txBody>
      </p:sp>
      <p:sp>
        <p:nvSpPr>
          <p:cNvPr id="3" name="Footer Placeholder 2">
            <a:extLst>
              <a:ext uri="{FF2B5EF4-FFF2-40B4-BE49-F238E27FC236}">
                <a16:creationId xmlns:a16="http://schemas.microsoft.com/office/drawing/2014/main" id="{4228FD60-29F4-49DA-B2C5-6C2D75228F94}"/>
              </a:ext>
            </a:extLst>
          </p:cNvPr>
          <p:cNvSpPr>
            <a:spLocks noGrp="1"/>
          </p:cNvSpPr>
          <p:nvPr>
            <p:ph type="ftr" sz="quarter" idx="11"/>
          </p:nvPr>
        </p:nvSpPr>
        <p:spPr>
          <a:xfrm>
            <a:off x="4038600" y="6337878"/>
            <a:ext cx="4114800" cy="365125"/>
          </a:xfrm>
        </p:spPr>
        <p:txBody>
          <a:bodyPr/>
          <a:lstStyle/>
          <a:p>
            <a:endParaRPr lang="en-US"/>
          </a:p>
        </p:txBody>
      </p:sp>
      <p:sp>
        <p:nvSpPr>
          <p:cNvPr id="4" name="Slide Number Placeholder 3">
            <a:extLst>
              <a:ext uri="{FF2B5EF4-FFF2-40B4-BE49-F238E27FC236}">
                <a16:creationId xmlns:a16="http://schemas.microsoft.com/office/drawing/2014/main" id="{35A173D5-260C-4373-A0D1-0400F6FE32C2}"/>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3291271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279B3-5CB9-4350-ACF3-C2662CD2D350}"/>
              </a:ext>
            </a:extLst>
          </p:cNvPr>
          <p:cNvSpPr>
            <a:spLocks noGrp="1"/>
          </p:cNvSpPr>
          <p:nvPr>
            <p:ph type="title"/>
          </p:nvPr>
        </p:nvSpPr>
        <p:spPr>
          <a:xfrm>
            <a:off x="839788" y="457200"/>
            <a:ext cx="3932237" cy="1600200"/>
          </a:xfrm>
        </p:spPr>
        <p:txBody>
          <a:bodyPr anchor="b"/>
          <a:lstStyle>
            <a:lvl1pPr>
              <a:defRPr sz="3200"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B65953B-1306-41C4-86AF-655A11437810}"/>
              </a:ext>
            </a:extLst>
          </p:cNvPr>
          <p:cNvSpPr>
            <a:spLocks noGrp="1"/>
          </p:cNvSpPr>
          <p:nvPr>
            <p:ph idx="1"/>
          </p:nvPr>
        </p:nvSpPr>
        <p:spPr>
          <a:xfrm>
            <a:off x="5183188" y="987425"/>
            <a:ext cx="6172200" cy="4873625"/>
          </a:xfrm>
        </p:spPr>
        <p:txBody>
          <a:bodyPr/>
          <a:lstStyle>
            <a:lvl1pPr>
              <a:defRPr sz="3200">
                <a:latin typeface="Times New Roman" panose="02020603050405020304" pitchFamily="18" charset="0"/>
                <a:cs typeface="Times New Roman" panose="02020603050405020304" pitchFamily="18" charset="0"/>
              </a:defRPr>
            </a:lvl1pPr>
            <a:lvl2pPr>
              <a:defRPr sz="28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C8294CE-34D1-4096-B394-F012ACA6FB19}"/>
              </a:ext>
            </a:extLst>
          </p:cNvPr>
          <p:cNvSpPr>
            <a:spLocks noGrp="1"/>
          </p:cNvSpPr>
          <p:nvPr>
            <p:ph type="body" sz="half" idx="2"/>
          </p:nvPr>
        </p:nvSpPr>
        <p:spPr>
          <a:xfrm>
            <a:off x="839788" y="2057400"/>
            <a:ext cx="3932237" cy="3811588"/>
          </a:xfrm>
        </p:spPr>
        <p:txBody>
          <a:bodyPr/>
          <a:lstStyle>
            <a:lvl1pPr marL="0" indent="0">
              <a:buNone/>
              <a:defRPr sz="1600">
                <a:latin typeface="Times New Roman" panose="02020603050405020304" pitchFamily="18" charset="0"/>
                <a:cs typeface="Times New Roman" panose="0202060305040502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09989-3891-45C3-BA6E-9B99FBE1F118}"/>
              </a:ext>
            </a:extLst>
          </p:cNvPr>
          <p:cNvSpPr>
            <a:spLocks noGrp="1"/>
          </p:cNvSpPr>
          <p:nvPr>
            <p:ph type="dt" sz="half" idx="10"/>
          </p:nvPr>
        </p:nvSpPr>
        <p:spPr>
          <a:xfrm>
            <a:off x="838200" y="6337878"/>
            <a:ext cx="2743200" cy="365125"/>
          </a:xfrm>
        </p:spPr>
        <p:txBody>
          <a:bodyPr/>
          <a:lstStyle/>
          <a:p>
            <a:fld id="{6DFBAB32-AB3A-4D7E-BB99-D88A529DC335}" type="datetime1">
              <a:rPr lang="en-US" smtClean="0"/>
              <a:t>4/3/2020</a:t>
            </a:fld>
            <a:endParaRPr lang="en-US"/>
          </a:p>
        </p:txBody>
      </p:sp>
      <p:sp>
        <p:nvSpPr>
          <p:cNvPr id="6" name="Footer Placeholder 5">
            <a:extLst>
              <a:ext uri="{FF2B5EF4-FFF2-40B4-BE49-F238E27FC236}">
                <a16:creationId xmlns:a16="http://schemas.microsoft.com/office/drawing/2014/main" id="{84D8F43B-989E-44BC-8118-6B184C080CC8}"/>
              </a:ext>
            </a:extLst>
          </p:cNvPr>
          <p:cNvSpPr>
            <a:spLocks noGrp="1"/>
          </p:cNvSpPr>
          <p:nvPr>
            <p:ph type="ftr" sz="quarter" idx="11"/>
          </p:nvPr>
        </p:nvSpPr>
        <p:spPr>
          <a:xfrm>
            <a:off x="4038600" y="6337878"/>
            <a:ext cx="4114800" cy="365125"/>
          </a:xfrm>
        </p:spPr>
        <p:txBody>
          <a:bodyPr/>
          <a:lstStyle/>
          <a:p>
            <a:endParaRPr lang="en-US"/>
          </a:p>
        </p:txBody>
      </p:sp>
      <p:sp>
        <p:nvSpPr>
          <p:cNvPr id="7" name="Slide Number Placeholder 6">
            <a:extLst>
              <a:ext uri="{FF2B5EF4-FFF2-40B4-BE49-F238E27FC236}">
                <a16:creationId xmlns:a16="http://schemas.microsoft.com/office/drawing/2014/main" id="{9D188BE6-DE34-475C-9EF7-2F20D1B9B81A}"/>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3424372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8CAC0-9092-4C49-9A35-3D916EE7949E}"/>
              </a:ext>
            </a:extLst>
          </p:cNvPr>
          <p:cNvSpPr>
            <a:spLocks noGrp="1"/>
          </p:cNvSpPr>
          <p:nvPr>
            <p:ph type="title"/>
          </p:nvPr>
        </p:nvSpPr>
        <p:spPr>
          <a:xfrm>
            <a:off x="839788" y="457200"/>
            <a:ext cx="3932237" cy="1600200"/>
          </a:xfrm>
        </p:spPr>
        <p:txBody>
          <a:bodyPr anchor="b"/>
          <a:lstStyle>
            <a:lvl1pPr>
              <a:defRPr sz="3200"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8975DE8-5F92-47A9-B323-16C72C3B800A}"/>
              </a:ext>
            </a:extLst>
          </p:cNvPr>
          <p:cNvSpPr>
            <a:spLocks noGrp="1"/>
          </p:cNvSpPr>
          <p:nvPr>
            <p:ph type="pic" idx="1"/>
          </p:nvPr>
        </p:nvSpPr>
        <p:spPr>
          <a:xfrm>
            <a:off x="5183188" y="987425"/>
            <a:ext cx="6172200" cy="4873625"/>
          </a:xfrm>
        </p:spPr>
        <p:txBody>
          <a:bodyPr/>
          <a:lstStyle>
            <a:lvl1pPr marL="0" indent="0">
              <a:buNone/>
              <a:defRPr sz="3200">
                <a:latin typeface="Times New Roman" panose="02020603050405020304" pitchFamily="18" charset="0"/>
                <a:cs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3D3575E-029F-4EED-A62B-1CE5D23CDCF1}"/>
              </a:ext>
            </a:extLst>
          </p:cNvPr>
          <p:cNvSpPr>
            <a:spLocks noGrp="1"/>
          </p:cNvSpPr>
          <p:nvPr>
            <p:ph type="body" sz="half" idx="2"/>
          </p:nvPr>
        </p:nvSpPr>
        <p:spPr>
          <a:xfrm>
            <a:off x="839788" y="2057400"/>
            <a:ext cx="3932237" cy="3811588"/>
          </a:xfrm>
        </p:spPr>
        <p:txBody>
          <a:bodyPr/>
          <a:lstStyle>
            <a:lvl1pPr marL="0" indent="0">
              <a:buNone/>
              <a:defRPr sz="1600">
                <a:latin typeface="Times New Roman" panose="02020603050405020304" pitchFamily="18" charset="0"/>
                <a:cs typeface="Times New Roman" panose="0202060305040502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170355-678F-46AD-927B-3840AF972F11}"/>
              </a:ext>
            </a:extLst>
          </p:cNvPr>
          <p:cNvSpPr>
            <a:spLocks noGrp="1"/>
          </p:cNvSpPr>
          <p:nvPr>
            <p:ph type="dt" sz="half" idx="10"/>
          </p:nvPr>
        </p:nvSpPr>
        <p:spPr>
          <a:xfrm>
            <a:off x="838200" y="6337878"/>
            <a:ext cx="2743200" cy="365125"/>
          </a:xfrm>
        </p:spPr>
        <p:txBody>
          <a:bodyPr/>
          <a:lstStyle/>
          <a:p>
            <a:fld id="{504BC6E3-45BB-496A-B01F-A6B961F1A3FB}" type="datetime1">
              <a:rPr lang="en-US" smtClean="0"/>
              <a:t>4/3/2020</a:t>
            </a:fld>
            <a:endParaRPr lang="en-US"/>
          </a:p>
        </p:txBody>
      </p:sp>
      <p:sp>
        <p:nvSpPr>
          <p:cNvPr id="6" name="Footer Placeholder 5">
            <a:extLst>
              <a:ext uri="{FF2B5EF4-FFF2-40B4-BE49-F238E27FC236}">
                <a16:creationId xmlns:a16="http://schemas.microsoft.com/office/drawing/2014/main" id="{D60E2E90-D7EC-453D-A490-91A790EA126B}"/>
              </a:ext>
            </a:extLst>
          </p:cNvPr>
          <p:cNvSpPr>
            <a:spLocks noGrp="1"/>
          </p:cNvSpPr>
          <p:nvPr>
            <p:ph type="ftr" sz="quarter" idx="11"/>
          </p:nvPr>
        </p:nvSpPr>
        <p:spPr>
          <a:xfrm>
            <a:off x="4038600" y="6337878"/>
            <a:ext cx="4114800" cy="365125"/>
          </a:xfrm>
        </p:spPr>
        <p:txBody>
          <a:bodyPr/>
          <a:lstStyle/>
          <a:p>
            <a:endParaRPr lang="en-US"/>
          </a:p>
        </p:txBody>
      </p:sp>
      <p:sp>
        <p:nvSpPr>
          <p:cNvPr id="7" name="Slide Number Placeholder 6">
            <a:extLst>
              <a:ext uri="{FF2B5EF4-FFF2-40B4-BE49-F238E27FC236}">
                <a16:creationId xmlns:a16="http://schemas.microsoft.com/office/drawing/2014/main" id="{B6874FEE-E81A-4C1A-8E0D-ECD69198DB37}"/>
              </a:ext>
            </a:extLst>
          </p:cNvPr>
          <p:cNvSpPr>
            <a:spLocks noGrp="1"/>
          </p:cNvSpPr>
          <p:nvPr>
            <p:ph type="sldNum" sz="quarter" idx="12"/>
          </p:nvPr>
        </p:nvSpPr>
        <p:spPr>
          <a:xfrm>
            <a:off x="8610600" y="6337878"/>
            <a:ext cx="2743200" cy="365125"/>
          </a:xfrm>
        </p:spPr>
        <p:txBody>
          <a:bodyPr/>
          <a:lstStyle/>
          <a:p>
            <a:fld id="{A20BEEEB-27DA-4ED5-A3C4-2E4B0B6E249E}" type="slidenum">
              <a:rPr lang="en-US" smtClean="0"/>
              <a:t>‹#›</a:t>
            </a:fld>
            <a:endParaRPr lang="en-US"/>
          </a:p>
        </p:txBody>
      </p:sp>
    </p:spTree>
    <p:extLst>
      <p:ext uri="{BB962C8B-B14F-4D97-AF65-F5344CB8AC3E}">
        <p14:creationId xmlns:p14="http://schemas.microsoft.com/office/powerpoint/2010/main" val="3379380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741958-F06D-4F3C-A2C2-48ACA60BA9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7A3DA5B-78D8-4166-8313-5C0B5C52C2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BC82EA-9BB1-49E0-B16F-D86E436C7574}"/>
              </a:ext>
            </a:extLst>
          </p:cNvPr>
          <p:cNvSpPr>
            <a:spLocks noGrp="1"/>
          </p:cNvSpPr>
          <p:nvPr>
            <p:ph type="dt" sz="half" idx="2"/>
          </p:nvPr>
        </p:nvSpPr>
        <p:spPr>
          <a:xfrm>
            <a:off x="838200" y="633787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C49E4-A15D-4A16-ABE3-D364E6764168}" type="datetime1">
              <a:rPr lang="en-US" smtClean="0"/>
              <a:t>4/3/2020</a:t>
            </a:fld>
            <a:endParaRPr lang="en-US"/>
          </a:p>
        </p:txBody>
      </p:sp>
      <p:sp>
        <p:nvSpPr>
          <p:cNvPr id="5" name="Footer Placeholder 4">
            <a:extLst>
              <a:ext uri="{FF2B5EF4-FFF2-40B4-BE49-F238E27FC236}">
                <a16:creationId xmlns:a16="http://schemas.microsoft.com/office/drawing/2014/main" id="{74201173-DBD3-4F6F-9A2C-2BAB9FBC0F3C}"/>
              </a:ext>
            </a:extLst>
          </p:cNvPr>
          <p:cNvSpPr>
            <a:spLocks noGrp="1"/>
          </p:cNvSpPr>
          <p:nvPr>
            <p:ph type="ftr" sz="quarter" idx="3"/>
          </p:nvPr>
        </p:nvSpPr>
        <p:spPr>
          <a:xfrm>
            <a:off x="4038600" y="633787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09DDAA-80DB-4CD8-8B79-533C3CA90D32}"/>
              </a:ext>
            </a:extLst>
          </p:cNvPr>
          <p:cNvSpPr>
            <a:spLocks noGrp="1"/>
          </p:cNvSpPr>
          <p:nvPr>
            <p:ph type="sldNum" sz="quarter" idx="4"/>
          </p:nvPr>
        </p:nvSpPr>
        <p:spPr>
          <a:xfrm>
            <a:off x="8610600" y="633787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BEEEB-27DA-4ED5-A3C4-2E4B0B6E249E}" type="slidenum">
              <a:rPr lang="en-US" smtClean="0"/>
              <a:t>‹#›</a:t>
            </a:fld>
            <a:endParaRPr lang="en-US"/>
          </a:p>
        </p:txBody>
      </p:sp>
    </p:spTree>
    <p:extLst>
      <p:ext uri="{BB962C8B-B14F-4D97-AF65-F5344CB8AC3E}">
        <p14:creationId xmlns:p14="http://schemas.microsoft.com/office/powerpoint/2010/main" val="20018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DHS-COVID19Planning@alleghenycounty.us" TargetMode="External"/><Relationship Id="rId2" Type="http://schemas.openxmlformats.org/officeDocument/2006/relationships/hyperlink" Target="https://www.alleghenycountyanalytics.us/index.php/2020/03/17/information-for-dhs-staff-and-providers/" TargetMode="External"/><Relationship Id="rId1" Type="http://schemas.openxmlformats.org/officeDocument/2006/relationships/slideLayout" Target="../slideLayouts/slideLayout2.xml"/><Relationship Id="rId4" Type="http://schemas.openxmlformats.org/officeDocument/2006/relationships/hyperlink" Target="https://www.dhs.pa.gov/providers/Providers/Pages/Coronavirus-2020.asp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ccbh.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DHS-COVID19Planning@alleghenycounty.us" TargetMode="External"/><Relationship Id="rId2" Type="http://schemas.openxmlformats.org/officeDocument/2006/relationships/hyperlink" Target="mailto:incidentreports@alleghenycounty.u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ddap.pa.gov/Licensing/Documents/Licensing%20Alerts/Alert%202020-03.pdf" TargetMode="External"/><Relationship Id="rId2" Type="http://schemas.openxmlformats.org/officeDocument/2006/relationships/hyperlink" Target="https://www.ddap.pa.gov/Licensing/Documents/Licensing%20Alerts/Alert%202020-02.pdf" TargetMode="External"/><Relationship Id="rId1" Type="http://schemas.openxmlformats.org/officeDocument/2006/relationships/slideLayout" Target="../slideLayouts/slideLayout2.xml"/><Relationship Id="rId4" Type="http://schemas.openxmlformats.org/officeDocument/2006/relationships/hyperlink" Target="mailto:RA-licensuredivision@p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alcogis.maps.arcgis.com/apps/MapSeries/index.html?appid=abaca148492b47a7ad0d5a71f5d2c5e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Andrea.Stanford@AlleghenyCounty.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A765C-6400-4A28-B0B7-9414288D7404}"/>
              </a:ext>
            </a:extLst>
          </p:cNvPr>
          <p:cNvSpPr>
            <a:spLocks noGrp="1"/>
          </p:cNvSpPr>
          <p:nvPr>
            <p:ph type="ctrTitle"/>
          </p:nvPr>
        </p:nvSpPr>
        <p:spPr>
          <a:xfrm>
            <a:off x="838200" y="2043400"/>
            <a:ext cx="9786538" cy="1413308"/>
          </a:xfrm>
        </p:spPr>
        <p:txBody>
          <a:bodyPr>
            <a:normAutofit/>
          </a:bodyPr>
          <a:lstStyle/>
          <a:p>
            <a:r>
              <a:rPr lang="en-US" dirty="0"/>
              <a:t>Behavioral Health Provider Call </a:t>
            </a:r>
          </a:p>
        </p:txBody>
      </p:sp>
      <p:sp>
        <p:nvSpPr>
          <p:cNvPr id="3" name="Subtitle 2">
            <a:extLst>
              <a:ext uri="{FF2B5EF4-FFF2-40B4-BE49-F238E27FC236}">
                <a16:creationId xmlns:a16="http://schemas.microsoft.com/office/drawing/2014/main" id="{973BAE5E-2EC7-471C-AEED-64E0596A483B}"/>
              </a:ext>
            </a:extLst>
          </p:cNvPr>
          <p:cNvSpPr>
            <a:spLocks noGrp="1"/>
          </p:cNvSpPr>
          <p:nvPr>
            <p:ph type="subTitle" idx="1"/>
          </p:nvPr>
        </p:nvSpPr>
        <p:spPr>
          <a:xfrm>
            <a:off x="838200" y="3950899"/>
            <a:ext cx="9144000" cy="1253646"/>
          </a:xfrm>
        </p:spPr>
        <p:txBody>
          <a:bodyPr>
            <a:normAutofit/>
          </a:bodyPr>
          <a:lstStyle/>
          <a:p>
            <a:pPr algn="ctr"/>
            <a:r>
              <a:rPr lang="en-US" sz="3600" dirty="0"/>
              <a:t>April 2, 2020</a:t>
            </a:r>
          </a:p>
        </p:txBody>
      </p:sp>
      <p:pic>
        <p:nvPicPr>
          <p:cNvPr id="9" name="Picture 8">
            <a:extLst>
              <a:ext uri="{FF2B5EF4-FFF2-40B4-BE49-F238E27FC236}">
                <a16:creationId xmlns:a16="http://schemas.microsoft.com/office/drawing/2014/main" id="{E8D22628-620E-473D-A36B-80C121F3C5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35251" y="0"/>
            <a:ext cx="4157472" cy="1413308"/>
          </a:xfrm>
          <a:prstGeom prst="rect">
            <a:avLst/>
          </a:prstGeom>
        </p:spPr>
      </p:pic>
      <p:pic>
        <p:nvPicPr>
          <p:cNvPr id="11" name="Picture 10">
            <a:extLst>
              <a:ext uri="{FF2B5EF4-FFF2-40B4-BE49-F238E27FC236}">
                <a16:creationId xmlns:a16="http://schemas.microsoft.com/office/drawing/2014/main" id="{231A6137-6EFA-44D0-A874-8F7C7C5860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2673" y="441223"/>
            <a:ext cx="3262573" cy="893506"/>
          </a:xfrm>
          <a:prstGeom prst="rect">
            <a:avLst/>
          </a:prstGeom>
        </p:spPr>
      </p:pic>
    </p:spTree>
    <p:extLst>
      <p:ext uri="{BB962C8B-B14F-4D97-AF65-F5344CB8AC3E}">
        <p14:creationId xmlns:p14="http://schemas.microsoft.com/office/powerpoint/2010/main" val="2459665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Care Updates – Meetings</a:t>
            </a:r>
          </a:p>
        </p:txBody>
      </p:sp>
      <p:sp>
        <p:nvSpPr>
          <p:cNvPr id="3" name="Content Placeholder 2"/>
          <p:cNvSpPr>
            <a:spLocks noGrp="1"/>
          </p:cNvSpPr>
          <p:nvPr>
            <p:ph idx="1"/>
          </p:nvPr>
        </p:nvSpPr>
        <p:spPr/>
        <p:txBody>
          <a:bodyPr/>
          <a:lstStyle/>
          <a:p>
            <a:pPr marL="0" indent="0">
              <a:buNone/>
            </a:pPr>
            <a:endParaRPr lang="en-US" sz="1100" dirty="0"/>
          </a:p>
          <a:p>
            <a:pPr marL="0" indent="0">
              <a:buNone/>
            </a:pPr>
            <a:r>
              <a:rPr lang="en-US" sz="3200" u="sng" dirty="0"/>
              <a:t>Allegheny County OP Provider Meeting/Webinar</a:t>
            </a:r>
          </a:p>
          <a:p>
            <a:pPr marL="0" indent="0">
              <a:buNone/>
            </a:pPr>
            <a:endParaRPr lang="en-US" sz="1200" dirty="0"/>
          </a:p>
          <a:p>
            <a:r>
              <a:rPr lang="en-US" dirty="0"/>
              <a:t>OPMH and OPDA providers </a:t>
            </a:r>
          </a:p>
          <a:p>
            <a:r>
              <a:rPr lang="en-US" dirty="0"/>
              <a:t>Check-in related to telehealth and service changes</a:t>
            </a:r>
          </a:p>
          <a:p>
            <a:r>
              <a:rPr lang="en-US" dirty="0"/>
              <a:t>Date/Time TBD</a:t>
            </a:r>
          </a:p>
        </p:txBody>
      </p:sp>
      <p:sp>
        <p:nvSpPr>
          <p:cNvPr id="4" name="Slide Number Placeholder 3"/>
          <p:cNvSpPr>
            <a:spLocks noGrp="1"/>
          </p:cNvSpPr>
          <p:nvPr>
            <p:ph type="sldNum" sz="quarter" idx="12"/>
          </p:nvPr>
        </p:nvSpPr>
        <p:spPr/>
        <p:txBody>
          <a:bodyPr/>
          <a:lstStyle/>
          <a:p>
            <a:fld id="{A20BEEEB-27DA-4ED5-A3C4-2E4B0B6E249E}" type="slidenum">
              <a:rPr lang="en-US" smtClean="0"/>
              <a:t>10</a:t>
            </a:fld>
            <a:endParaRPr lang="en-US"/>
          </a:p>
        </p:txBody>
      </p:sp>
    </p:spTree>
    <p:extLst>
      <p:ext uri="{BB962C8B-B14F-4D97-AF65-F5344CB8AC3E}">
        <p14:creationId xmlns:p14="http://schemas.microsoft.com/office/powerpoint/2010/main" val="3494287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 Discussion</a:t>
            </a:r>
          </a:p>
        </p:txBody>
      </p:sp>
      <p:sp>
        <p:nvSpPr>
          <p:cNvPr id="3" name="Content Placeholder 2"/>
          <p:cNvSpPr>
            <a:spLocks noGrp="1"/>
          </p:cNvSpPr>
          <p:nvPr>
            <p:ph idx="1"/>
          </p:nvPr>
        </p:nvSpPr>
        <p:spPr/>
        <p:txBody>
          <a:bodyPr>
            <a:normAutofit/>
          </a:bodyPr>
          <a:lstStyle/>
          <a:p>
            <a:pPr marL="0" indent="0">
              <a:buNone/>
            </a:pPr>
            <a:r>
              <a:rPr lang="en-US" sz="4000" dirty="0"/>
              <a:t>Creative and effective practices providers are using to engage and support consumers and/or staff</a:t>
            </a:r>
          </a:p>
        </p:txBody>
      </p:sp>
      <p:sp>
        <p:nvSpPr>
          <p:cNvPr id="4" name="Slide Number Placeholder 3"/>
          <p:cNvSpPr>
            <a:spLocks noGrp="1"/>
          </p:cNvSpPr>
          <p:nvPr>
            <p:ph type="sldNum" sz="quarter" idx="12"/>
          </p:nvPr>
        </p:nvSpPr>
        <p:spPr/>
        <p:txBody>
          <a:bodyPr/>
          <a:lstStyle/>
          <a:p>
            <a:fld id="{A20BEEEB-27DA-4ED5-A3C4-2E4B0B6E249E}" type="slidenum">
              <a:rPr lang="en-US" smtClean="0"/>
              <a:t>11</a:t>
            </a:fld>
            <a:endParaRPr lang="en-US"/>
          </a:p>
        </p:txBody>
      </p:sp>
    </p:spTree>
    <p:extLst>
      <p:ext uri="{BB962C8B-B14F-4D97-AF65-F5344CB8AC3E}">
        <p14:creationId xmlns:p14="http://schemas.microsoft.com/office/powerpoint/2010/main" val="2890131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and Information – </a:t>
            </a:r>
            <a:br>
              <a:rPr lang="en-US" dirty="0"/>
            </a:br>
            <a:r>
              <a:rPr lang="en-US" dirty="0"/>
              <a:t>Allegheny County</a:t>
            </a:r>
          </a:p>
        </p:txBody>
      </p:sp>
      <p:sp>
        <p:nvSpPr>
          <p:cNvPr id="3" name="Content Placeholder 2"/>
          <p:cNvSpPr>
            <a:spLocks noGrp="1"/>
          </p:cNvSpPr>
          <p:nvPr>
            <p:ph idx="1"/>
          </p:nvPr>
        </p:nvSpPr>
        <p:spPr/>
        <p:txBody>
          <a:bodyPr>
            <a:normAutofit lnSpcReduction="10000"/>
          </a:bodyPr>
          <a:lstStyle/>
          <a:p>
            <a:r>
              <a:rPr lang="en-US" sz="2400" dirty="0"/>
              <a:t>Allegheny County has been conducting daily updates regarding COVID-19.  Details to join the calls as well as slides from these updates can be found at: </a:t>
            </a:r>
            <a:endParaRPr lang="en-US" sz="2400" dirty="0">
              <a:hlinkClick r:id="rId2"/>
            </a:endParaRPr>
          </a:p>
          <a:p>
            <a:pPr marL="0" indent="0">
              <a:buNone/>
            </a:pPr>
            <a:r>
              <a:rPr lang="en-US" sz="2400" dirty="0">
                <a:hlinkClick r:id="rId2"/>
              </a:rPr>
              <a:t>https://www.alleghenycountyanalytics.us/index.php/2020/03/17/information-for-dhs-staff-and-providers/</a:t>
            </a:r>
            <a:endParaRPr lang="en-US" sz="2400" dirty="0"/>
          </a:p>
          <a:p>
            <a:pPr marL="0" indent="0">
              <a:buNone/>
            </a:pPr>
            <a:endParaRPr lang="en-US" sz="2400" dirty="0"/>
          </a:p>
          <a:p>
            <a:r>
              <a:rPr lang="en-US" sz="2400" dirty="0">
                <a:cs typeface="Calibri"/>
              </a:rPr>
              <a:t>Provider questions for Allegheny County Department of Human Services</a:t>
            </a:r>
            <a:endParaRPr lang="en-US" sz="2400" dirty="0"/>
          </a:p>
          <a:p>
            <a:pPr lvl="1"/>
            <a:r>
              <a:rPr lang="en-US" sz="2000" dirty="0">
                <a:ea typeface="+mn-lt"/>
                <a:cs typeface="+mn-lt"/>
                <a:hlinkClick r:id="rId3"/>
              </a:rPr>
              <a:t>DHS-COVID19Planning@alleghenycounty.us</a:t>
            </a:r>
            <a:r>
              <a:rPr lang="en-US" sz="2000" dirty="0">
                <a:ea typeface="+mn-lt"/>
                <a:cs typeface="+mn-lt"/>
              </a:rPr>
              <a:t> </a:t>
            </a:r>
          </a:p>
          <a:p>
            <a:pPr marL="0" indent="0">
              <a:buNone/>
            </a:pPr>
            <a:endParaRPr lang="en-US" sz="2400" dirty="0"/>
          </a:p>
          <a:p>
            <a:r>
              <a:rPr lang="en-US" sz="2400" dirty="0"/>
              <a:t>Pennsylvania DHS has a dedicated site on its website to provide updates and information:</a:t>
            </a:r>
          </a:p>
          <a:p>
            <a:pPr marL="0" indent="0">
              <a:buNone/>
            </a:pPr>
            <a:r>
              <a:rPr lang="en-US" sz="2400" dirty="0">
                <a:hlinkClick r:id="rId4"/>
              </a:rPr>
              <a:t>https://www.dhs.pa.gov/providers/Providers/Pages/Coronavirus-2020.aspx</a:t>
            </a:r>
            <a:endParaRPr lang="en-US" sz="2400" dirty="0"/>
          </a:p>
          <a:p>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12</a:t>
            </a:fld>
            <a:endParaRPr lang="en-US"/>
          </a:p>
        </p:txBody>
      </p:sp>
    </p:spTree>
    <p:extLst>
      <p:ext uri="{BB962C8B-B14F-4D97-AF65-F5344CB8AC3E}">
        <p14:creationId xmlns:p14="http://schemas.microsoft.com/office/powerpoint/2010/main" val="4139263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and Information –</a:t>
            </a:r>
            <a:br>
              <a:rPr lang="en-US" dirty="0"/>
            </a:br>
            <a:r>
              <a:rPr lang="en-US" dirty="0"/>
              <a:t>Community Care</a:t>
            </a:r>
          </a:p>
        </p:txBody>
      </p:sp>
      <p:sp>
        <p:nvSpPr>
          <p:cNvPr id="3" name="Content Placeholder 2"/>
          <p:cNvSpPr>
            <a:spLocks noGrp="1"/>
          </p:cNvSpPr>
          <p:nvPr>
            <p:ph idx="1"/>
          </p:nvPr>
        </p:nvSpPr>
        <p:spPr/>
        <p:txBody>
          <a:bodyPr/>
          <a:lstStyle/>
          <a:p>
            <a:pPr lvl="0"/>
            <a:r>
              <a:rPr lang="en-US" u="sng" dirty="0">
                <a:hlinkClick r:id="rId2"/>
              </a:rPr>
              <a:t>www.ccbh.com</a:t>
            </a:r>
            <a:r>
              <a:rPr lang="en-US" dirty="0"/>
              <a:t> </a:t>
            </a:r>
          </a:p>
          <a:p>
            <a:pPr lvl="0"/>
            <a:r>
              <a:rPr lang="en-US" dirty="0"/>
              <a:t>Review of Provider Alerts </a:t>
            </a:r>
          </a:p>
          <a:p>
            <a:pPr lvl="1"/>
            <a:r>
              <a:rPr lang="en-US" dirty="0"/>
              <a:t>#4 (Telehealth with instructions for submission)</a:t>
            </a:r>
          </a:p>
          <a:p>
            <a:pPr lvl="1"/>
            <a:r>
              <a:rPr lang="en-US" dirty="0"/>
              <a:t>#5 (Clinical/CM and Quality changes and e-submission of info)</a:t>
            </a:r>
          </a:p>
          <a:p>
            <a:pPr lvl="1"/>
            <a:r>
              <a:rPr lang="en-US" dirty="0"/>
              <a:t>#6 (e-submissions of all credentialing other info to Network)</a:t>
            </a:r>
          </a:p>
          <a:p>
            <a:pPr lvl="0"/>
            <a:r>
              <a:rPr lang="en-US" dirty="0"/>
              <a:t>COVID-19 FAQ for Providers</a:t>
            </a:r>
          </a:p>
          <a:p>
            <a:pPr lvl="0"/>
            <a:r>
              <a:rPr lang="en-US" dirty="0"/>
              <a:t>Telehealth Best Practice Guidelines</a:t>
            </a:r>
          </a:p>
          <a:p>
            <a:pPr lvl="0"/>
            <a:r>
              <a:rPr lang="en-US" dirty="0"/>
              <a:t>Reference/ and resource materials from CDC, DHS, DOH, DDAP, etc.</a:t>
            </a:r>
          </a:p>
          <a:p>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13</a:t>
            </a:fld>
            <a:endParaRPr lang="en-US"/>
          </a:p>
        </p:txBody>
      </p:sp>
    </p:spTree>
    <p:extLst>
      <p:ext uri="{BB962C8B-B14F-4D97-AF65-F5344CB8AC3E}">
        <p14:creationId xmlns:p14="http://schemas.microsoft.com/office/powerpoint/2010/main" val="4106691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Meeting – April 9</a:t>
            </a:r>
            <a:r>
              <a:rPr lang="en-US" baseline="30000" dirty="0"/>
              <a:t>th</a:t>
            </a:r>
            <a:r>
              <a:rPr lang="en-US" dirty="0"/>
              <a:t> at 10am</a:t>
            </a:r>
          </a:p>
        </p:txBody>
      </p:sp>
      <p:sp>
        <p:nvSpPr>
          <p:cNvPr id="3" name="Content Placeholder 2"/>
          <p:cNvSpPr>
            <a:spLocks noGrp="1"/>
          </p:cNvSpPr>
          <p:nvPr>
            <p:ph idx="1"/>
          </p:nvPr>
        </p:nvSpPr>
        <p:spPr/>
        <p:txBody>
          <a:bodyPr/>
          <a:lstStyle/>
          <a:p>
            <a:pPr marL="0" indent="0">
              <a:buNone/>
            </a:pPr>
            <a:r>
              <a:rPr lang="en-US" dirty="0"/>
              <a:t>Please send agenda items and discussion ideas to Kelly Primus: </a:t>
            </a:r>
            <a:r>
              <a:rPr lang="en-US" dirty="0" err="1"/>
              <a:t>kprimus</a:t>
            </a:r>
            <a:r>
              <a:rPr lang="en-US" dirty="0"/>
              <a:t>@ ahci.org</a:t>
            </a:r>
          </a:p>
          <a:p>
            <a:pPr marL="0" indent="0">
              <a:buNone/>
            </a:pPr>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14</a:t>
            </a:fld>
            <a:endParaRPr lang="en-US"/>
          </a:p>
        </p:txBody>
      </p:sp>
    </p:spTree>
    <p:extLst>
      <p:ext uri="{BB962C8B-B14F-4D97-AF65-F5344CB8AC3E}">
        <p14:creationId xmlns:p14="http://schemas.microsoft.com/office/powerpoint/2010/main" val="2391879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a:extLst>
              <a:ext uri="{FF2B5EF4-FFF2-40B4-BE49-F238E27FC236}">
                <a16:creationId xmlns:a16="http://schemas.microsoft.com/office/drawing/2014/main" id="{B6B27B1D-B5CD-4989-AE1B-9D9B7819D6D5}"/>
              </a:ext>
            </a:extLst>
          </p:cNvPr>
          <p:cNvSpPr/>
          <p:nvPr/>
        </p:nvSpPr>
        <p:spPr>
          <a:xfrm>
            <a:off x="0" y="0"/>
            <a:ext cx="12192000" cy="671119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4F1D0F-1F94-47B9-A4E3-5E1FD4249B2B}"/>
              </a:ext>
            </a:extLst>
          </p:cNvPr>
          <p:cNvSpPr>
            <a:spLocks noGrp="1"/>
          </p:cNvSpPr>
          <p:nvPr>
            <p:ph type="title"/>
          </p:nvPr>
        </p:nvSpPr>
        <p:spPr>
          <a:xfrm>
            <a:off x="838200" y="365125"/>
            <a:ext cx="10515600" cy="1262392"/>
          </a:xfrm>
        </p:spPr>
        <p:txBody>
          <a:bodyPr>
            <a:noAutofit/>
          </a:bodyPr>
          <a:lstStyle/>
          <a:p>
            <a:r>
              <a:rPr lang="en-US" sz="4800" dirty="0"/>
              <a:t>Attachments</a:t>
            </a:r>
          </a:p>
        </p:txBody>
      </p:sp>
      <p:sp>
        <p:nvSpPr>
          <p:cNvPr id="3" name="Slide Number Placeholder 2"/>
          <p:cNvSpPr>
            <a:spLocks noGrp="1"/>
          </p:cNvSpPr>
          <p:nvPr>
            <p:ph type="sldNum" sz="quarter" idx="12"/>
          </p:nvPr>
        </p:nvSpPr>
        <p:spPr/>
        <p:txBody>
          <a:bodyPr/>
          <a:lstStyle/>
          <a:p>
            <a:fld id="{A20BEEEB-27DA-4ED5-A3C4-2E4B0B6E249E}" type="slidenum">
              <a:rPr lang="en-US" smtClean="0"/>
              <a:t>15</a:t>
            </a:fld>
            <a:endParaRPr lang="en-US"/>
          </a:p>
        </p:txBody>
      </p:sp>
      <p:sp>
        <p:nvSpPr>
          <p:cNvPr id="5" name="TextBox 4">
            <a:extLst>
              <a:ext uri="{FF2B5EF4-FFF2-40B4-BE49-F238E27FC236}">
                <a16:creationId xmlns:a16="http://schemas.microsoft.com/office/drawing/2014/main" id="{92E43D23-52E6-402E-BF52-8B1C1357FE6D}"/>
              </a:ext>
            </a:extLst>
          </p:cNvPr>
          <p:cNvSpPr txBox="1"/>
          <p:nvPr/>
        </p:nvSpPr>
        <p:spPr>
          <a:xfrm>
            <a:off x="879894" y="1627517"/>
            <a:ext cx="11156831" cy="3697166"/>
          </a:xfrm>
          <a:prstGeom prst="rect">
            <a:avLst/>
          </a:prstGeom>
          <a:noFill/>
        </p:spPr>
        <p:txBody>
          <a:bodyPr wrap="square" rtlCol="0">
            <a:spAutoFit/>
          </a:bodyPr>
          <a:lstStyle/>
          <a:p>
            <a:pPr marL="457200" indent="-457200">
              <a:lnSpc>
                <a:spcPct val="150000"/>
              </a:lnSpc>
              <a:buFont typeface="+mj-lt"/>
              <a:buAutoNum type="arabicPeriod"/>
            </a:pPr>
            <a:r>
              <a:rPr lang="en-US" sz="3200" dirty="0">
                <a:latin typeface="Times New Roman" panose="02020603050405020304" pitchFamily="18" charset="0"/>
                <a:cs typeface="Times New Roman" panose="02020603050405020304" pitchFamily="18" charset="0"/>
              </a:rPr>
              <a:t>Requesting supplies</a:t>
            </a:r>
          </a:p>
          <a:p>
            <a:pPr marL="457200" indent="-457200">
              <a:lnSpc>
                <a:spcPct val="150000"/>
              </a:lnSpc>
              <a:buFont typeface="+mj-lt"/>
              <a:buAutoNum type="arabicPeriod"/>
            </a:pPr>
            <a:r>
              <a:rPr lang="en-US" sz="3200" dirty="0">
                <a:latin typeface="Times New Roman" panose="02020603050405020304" pitchFamily="18" charset="0"/>
                <a:cs typeface="Times New Roman" panose="02020603050405020304" pitchFamily="18" charset="0"/>
              </a:rPr>
              <a:t>BH incident reporting</a:t>
            </a:r>
          </a:p>
          <a:p>
            <a:pPr marL="457200" indent="-457200">
              <a:lnSpc>
                <a:spcPct val="150000"/>
              </a:lnSpc>
              <a:buFont typeface="+mj-lt"/>
              <a:buAutoNum type="arabicPeriod"/>
            </a:pPr>
            <a:r>
              <a:rPr lang="en-US" sz="3200" dirty="0">
                <a:latin typeface="Times New Roman" panose="02020603050405020304" pitchFamily="18" charset="0"/>
                <a:cs typeface="Times New Roman" panose="02020603050405020304" pitchFamily="18" charset="0"/>
              </a:rPr>
              <a:t>MH and SUD licensing information</a:t>
            </a:r>
          </a:p>
          <a:p>
            <a:pPr marL="457200" indent="-457200">
              <a:lnSpc>
                <a:spcPct val="150000"/>
              </a:lnSpc>
              <a:buFont typeface="+mj-lt"/>
              <a:buAutoNum type="arabicPeriod"/>
            </a:pPr>
            <a:r>
              <a:rPr lang="en-US" sz="3200" dirty="0">
                <a:latin typeface="Times New Roman" panose="02020603050405020304" pitchFamily="18" charset="0"/>
                <a:cs typeface="Times New Roman" panose="02020603050405020304" pitchFamily="18" charset="0"/>
              </a:rPr>
              <a:t>302 evaluations</a:t>
            </a:r>
          </a:p>
          <a:p>
            <a:pPr marL="457200" indent="-457200">
              <a:lnSpc>
                <a:spcPct val="150000"/>
              </a:lnSpc>
              <a:buFont typeface="+mj-lt"/>
              <a:buAutoNum type="arabicPeriod"/>
            </a:pPr>
            <a:r>
              <a:rPr lang="en-US" sz="3200" dirty="0">
                <a:latin typeface="Times New Roman" panose="02020603050405020304" pitchFamily="18" charset="0"/>
                <a:cs typeface="Times New Roman" panose="02020603050405020304" pitchFamily="18" charset="0"/>
              </a:rPr>
              <a:t>Assistance locating food</a:t>
            </a:r>
          </a:p>
        </p:txBody>
      </p:sp>
    </p:spTree>
    <p:extLst>
      <p:ext uri="{BB962C8B-B14F-4D97-AF65-F5344CB8AC3E}">
        <p14:creationId xmlns:p14="http://schemas.microsoft.com/office/powerpoint/2010/main" val="390176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Attachment 1 – Requesting Supplies</a:t>
            </a:r>
          </a:p>
        </p:txBody>
      </p:sp>
      <p:sp>
        <p:nvSpPr>
          <p:cNvPr id="3" name="Content Placeholder 2"/>
          <p:cNvSpPr>
            <a:spLocks noGrp="1"/>
          </p:cNvSpPr>
          <p:nvPr>
            <p:ph idx="1"/>
          </p:nvPr>
        </p:nvSpPr>
        <p:spPr/>
        <p:txBody>
          <a:bodyPr>
            <a:normAutofit lnSpcReduction="10000"/>
          </a:bodyPr>
          <a:lstStyle/>
          <a:p>
            <a:pPr marL="0" indent="0">
              <a:buNone/>
            </a:pPr>
            <a:r>
              <a:rPr lang="en-US" dirty="0">
                <a:cs typeface="Calibri"/>
              </a:rPr>
              <a:t>Allegheny County Emergency Services (ACES) will be managing all requests for hard-to-find items. These items cannot be obtained through normal means right now due to the global supply chain challenges. These items include: </a:t>
            </a:r>
          </a:p>
          <a:p>
            <a:pPr marL="0" indent="0">
              <a:buNone/>
            </a:pPr>
            <a:endParaRPr lang="en-US" sz="1400" dirty="0"/>
          </a:p>
          <a:p>
            <a:pPr lvl="1"/>
            <a:r>
              <a:rPr lang="en-US" dirty="0">
                <a:cs typeface="Calibri"/>
              </a:rPr>
              <a:t>Personal Protective Equipment (PPE), such as sterile or nitrile gloves, N95 masks, gowns, and hair covers</a:t>
            </a:r>
          </a:p>
          <a:p>
            <a:pPr lvl="1"/>
            <a:r>
              <a:rPr lang="en-US" dirty="0">
                <a:cs typeface="Calibri"/>
              </a:rPr>
              <a:t>Certain cleaning supplies such as Clorox wipes and hand sanitizer</a:t>
            </a:r>
          </a:p>
          <a:p>
            <a:pPr marL="0" indent="0">
              <a:buNone/>
            </a:pPr>
            <a:endParaRPr lang="en-US" sz="2000" i="1" dirty="0">
              <a:cs typeface="Calibri"/>
            </a:endParaRPr>
          </a:p>
          <a:p>
            <a:pPr marL="0" indent="0">
              <a:buNone/>
            </a:pPr>
            <a:r>
              <a:rPr lang="en-US" sz="2000" i="1" dirty="0">
                <a:cs typeface="Calibri"/>
              </a:rPr>
              <a:t>Please note: This list does not include items that you can still order through normal procurement means, such as trash bags, toilet paper, or boxes of tissues, as those items are still widely accessible even though stock is low.</a:t>
            </a:r>
            <a:endParaRPr lang="en-US" dirty="0">
              <a:cs typeface="Calibri"/>
            </a:endParaRPr>
          </a:p>
          <a:p>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16</a:t>
            </a:fld>
            <a:endParaRPr lang="en-US"/>
          </a:p>
        </p:txBody>
      </p:sp>
    </p:spTree>
    <p:extLst>
      <p:ext uri="{BB962C8B-B14F-4D97-AF65-F5344CB8AC3E}">
        <p14:creationId xmlns:p14="http://schemas.microsoft.com/office/powerpoint/2010/main" val="954838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Attachment 2 – BH Incident Reporting</a:t>
            </a:r>
          </a:p>
        </p:txBody>
      </p:sp>
      <p:sp>
        <p:nvSpPr>
          <p:cNvPr id="3" name="Content Placeholder 2"/>
          <p:cNvSpPr>
            <a:spLocks noGrp="1"/>
          </p:cNvSpPr>
          <p:nvPr>
            <p:ph idx="1"/>
          </p:nvPr>
        </p:nvSpPr>
        <p:spPr/>
        <p:txBody>
          <a:bodyPr>
            <a:normAutofit fontScale="92500"/>
          </a:bodyPr>
          <a:lstStyle/>
          <a:p>
            <a:r>
              <a:rPr lang="en-US" dirty="0"/>
              <a:t>All MH and D&amp;A providers should be submitting Unusual Incident Reports for service closures</a:t>
            </a:r>
          </a:p>
          <a:p>
            <a:pPr lvl="1"/>
            <a:r>
              <a:rPr lang="en-US" dirty="0"/>
              <a:t>Providers are to submit under: </a:t>
            </a:r>
            <a:r>
              <a:rPr lang="en-US" b="1" dirty="0"/>
              <a:t>Serious Nature/Other</a:t>
            </a:r>
            <a:r>
              <a:rPr lang="en-US" dirty="0"/>
              <a:t> – Any interruption in service and/or closure of a program or other incident determined by the provider.</a:t>
            </a:r>
          </a:p>
          <a:p>
            <a:pPr lvl="1"/>
            <a:r>
              <a:rPr lang="en-US" dirty="0">
                <a:highlight>
                  <a:srgbClr val="FFFF00"/>
                </a:highlight>
              </a:rPr>
              <a:t>Incident form will be modified to reflect the requirement for all providers to report illness of an individual during the COVID-19 crisis</a:t>
            </a:r>
          </a:p>
          <a:p>
            <a:pPr lvl="1"/>
            <a:r>
              <a:rPr lang="en-US" dirty="0"/>
              <a:t>Submit through the incident secure email</a:t>
            </a:r>
          </a:p>
          <a:p>
            <a:pPr lvl="2"/>
            <a:r>
              <a:rPr lang="en-US" dirty="0">
                <a:hlinkClick r:id="rId2"/>
              </a:rPr>
              <a:t>incidentreports@alleghenycounty.us </a:t>
            </a:r>
            <a:endParaRPr lang="en-US" dirty="0"/>
          </a:p>
          <a:p>
            <a:pPr lvl="2"/>
            <a:r>
              <a:rPr lang="en-US" dirty="0"/>
              <a:t>CRR or LTSR is to be reported through EIM as a Site Level Incident </a:t>
            </a:r>
          </a:p>
          <a:p>
            <a:r>
              <a:rPr lang="en-US" dirty="0"/>
              <a:t>Providers are asked to submit other modifications, questions, concerns to </a:t>
            </a:r>
          </a:p>
          <a:p>
            <a:pPr lvl="1"/>
            <a:r>
              <a:rPr lang="en-US" dirty="0"/>
              <a:t> </a:t>
            </a:r>
            <a:r>
              <a:rPr lang="en-US" dirty="0">
                <a:ea typeface="+mn-lt"/>
                <a:cs typeface="+mn-lt"/>
                <a:hlinkClick r:id="rId3"/>
              </a:rPr>
              <a:t>DHS-COVID19Planning@alleghenycounty.us</a:t>
            </a:r>
            <a:endParaRPr lang="en-US" dirty="0"/>
          </a:p>
          <a:p>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17</a:t>
            </a:fld>
            <a:endParaRPr lang="en-US"/>
          </a:p>
        </p:txBody>
      </p:sp>
    </p:spTree>
    <p:extLst>
      <p:ext uri="{BB962C8B-B14F-4D97-AF65-F5344CB8AC3E}">
        <p14:creationId xmlns:p14="http://schemas.microsoft.com/office/powerpoint/2010/main" val="4156305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Attachment 3 – Licensing Information </a:t>
            </a:r>
          </a:p>
        </p:txBody>
      </p:sp>
      <p:sp>
        <p:nvSpPr>
          <p:cNvPr id="3" name="Content Placeholder 2"/>
          <p:cNvSpPr>
            <a:spLocks noGrp="1"/>
          </p:cNvSpPr>
          <p:nvPr>
            <p:ph idx="1"/>
          </p:nvPr>
        </p:nvSpPr>
        <p:spPr/>
        <p:txBody>
          <a:bodyPr>
            <a:noAutofit/>
          </a:bodyPr>
          <a:lstStyle/>
          <a:p>
            <a:pPr marL="0" indent="0">
              <a:buNone/>
            </a:pPr>
            <a:r>
              <a:rPr lang="en-US" sz="1600" dirty="0"/>
              <a:t>On March 20th, the Pennsylvania Department of Human Services (DHS) issued guidance for entities licensed by the following DHS program offices: </a:t>
            </a:r>
          </a:p>
          <a:p>
            <a:pPr marL="0" lvl="0" indent="0">
              <a:buNone/>
            </a:pPr>
            <a:r>
              <a:rPr lang="en-US" sz="1600" dirty="0"/>
              <a:t>                a. Office of Developmental Programs (ODP) </a:t>
            </a:r>
          </a:p>
          <a:p>
            <a:pPr marL="0" lvl="0" indent="0">
              <a:buNone/>
            </a:pPr>
            <a:r>
              <a:rPr lang="en-US" sz="1600" dirty="0"/>
              <a:t>                b. Office of Children, Youth and Families (OCYF) </a:t>
            </a:r>
          </a:p>
          <a:p>
            <a:pPr marL="0" lvl="0" indent="0">
              <a:buNone/>
            </a:pPr>
            <a:r>
              <a:rPr lang="en-US" sz="1600" dirty="0"/>
              <a:t>                c. Office of Child Development and Early Learning (OCDEL) </a:t>
            </a:r>
          </a:p>
          <a:p>
            <a:pPr marL="0" lvl="0" indent="0">
              <a:buNone/>
            </a:pPr>
            <a:r>
              <a:rPr lang="en-US" sz="1600" dirty="0"/>
              <a:t>                d. Office of Mental Health and Substance Abuse Services (OMHSAS) </a:t>
            </a:r>
          </a:p>
          <a:p>
            <a:pPr marL="0" lvl="0" indent="0">
              <a:buNone/>
            </a:pPr>
            <a:r>
              <a:rPr lang="en-US" sz="1600" dirty="0"/>
              <a:t>                e. Office of Long-Term Living/Bureau of Human Service Licensing (BHSL) </a:t>
            </a:r>
          </a:p>
          <a:p>
            <a:pPr marL="0" lvl="0" indent="0">
              <a:buNone/>
            </a:pPr>
            <a:endParaRPr lang="en-US" sz="1000" dirty="0"/>
          </a:p>
          <a:p>
            <a:pPr marL="0" lvl="0" indent="0">
              <a:buNone/>
            </a:pPr>
            <a:r>
              <a:rPr lang="en-US" sz="1600" dirty="0"/>
              <a:t>From March 16th to March 30th, PA DHS will not be conducting any annual licensing inspections </a:t>
            </a:r>
          </a:p>
          <a:p>
            <a:pPr marL="0" indent="0">
              <a:buNone/>
            </a:pPr>
            <a:r>
              <a:rPr lang="en-US" sz="1000" dirty="0"/>
              <a:t> </a:t>
            </a:r>
          </a:p>
          <a:p>
            <a:pPr marL="0" lvl="0" indent="0">
              <a:buNone/>
            </a:pPr>
            <a:r>
              <a:rPr lang="en-US" sz="1600" dirty="0"/>
              <a:t>This guidance is updated such that that DHS will not be conducting any annual licensing inspections until Governor Wolf lifts the current Proclamation of Disaster Emergency for COVID-19 or until such other time set by DHS </a:t>
            </a:r>
          </a:p>
          <a:p>
            <a:pPr marL="0" indent="0">
              <a:buNone/>
            </a:pPr>
            <a:r>
              <a:rPr lang="en-US" sz="1000" dirty="0"/>
              <a:t> </a:t>
            </a:r>
          </a:p>
          <a:p>
            <a:pPr marL="0" lvl="0" indent="0">
              <a:buNone/>
            </a:pPr>
            <a:r>
              <a:rPr lang="en-US" sz="1600" dirty="0"/>
              <a:t>Licensing staff will continue to investigate incidents and complaints during this time period</a:t>
            </a:r>
          </a:p>
        </p:txBody>
      </p:sp>
      <p:sp>
        <p:nvSpPr>
          <p:cNvPr id="4" name="Slide Number Placeholder 3"/>
          <p:cNvSpPr>
            <a:spLocks noGrp="1"/>
          </p:cNvSpPr>
          <p:nvPr>
            <p:ph type="sldNum" sz="quarter" idx="12"/>
          </p:nvPr>
        </p:nvSpPr>
        <p:spPr/>
        <p:txBody>
          <a:bodyPr/>
          <a:lstStyle/>
          <a:p>
            <a:fld id="{A20BEEEB-27DA-4ED5-A3C4-2E4B0B6E249E}" type="slidenum">
              <a:rPr lang="en-US" smtClean="0"/>
              <a:t>18</a:t>
            </a:fld>
            <a:endParaRPr lang="en-US"/>
          </a:p>
        </p:txBody>
      </p:sp>
    </p:spTree>
    <p:extLst>
      <p:ext uri="{BB962C8B-B14F-4D97-AF65-F5344CB8AC3E}">
        <p14:creationId xmlns:p14="http://schemas.microsoft.com/office/powerpoint/2010/main" val="1811573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Attachment 3 – Licensing Information</a:t>
            </a:r>
          </a:p>
        </p:txBody>
      </p:sp>
      <p:sp>
        <p:nvSpPr>
          <p:cNvPr id="3" name="Content Placeholder 2"/>
          <p:cNvSpPr>
            <a:spLocks noGrp="1"/>
          </p:cNvSpPr>
          <p:nvPr>
            <p:ph idx="1"/>
          </p:nvPr>
        </p:nvSpPr>
        <p:spPr/>
        <p:txBody>
          <a:bodyPr>
            <a:normAutofit fontScale="70000" lnSpcReduction="20000"/>
          </a:bodyPr>
          <a:lstStyle/>
          <a:p>
            <a:r>
              <a:rPr lang="en-US" sz="3500" dirty="0"/>
              <a:t>The PA Department of Drug and Alcohol Programs (DDAP) is suspending:</a:t>
            </a:r>
          </a:p>
          <a:p>
            <a:endParaRPr lang="en-US" sz="1300" dirty="0"/>
          </a:p>
          <a:p>
            <a:pPr lvl="1"/>
            <a:r>
              <a:rPr lang="en-US" sz="3300" dirty="0"/>
              <a:t>Regulation at 28 Pa. Code § 715.9(a)(4) </a:t>
            </a:r>
          </a:p>
          <a:p>
            <a:pPr lvl="2"/>
            <a:r>
              <a:rPr lang="en-US" sz="2900" dirty="0"/>
              <a:t>Requires Narcotic Treatment Programs (NTPs) to make a face-to-face determination before admission to treatment, for those clients who will receive buprenorphine treatment</a:t>
            </a:r>
          </a:p>
          <a:p>
            <a:pPr lvl="2"/>
            <a:r>
              <a:rPr lang="en-US" sz="3200" u="sng" dirty="0">
                <a:hlinkClick r:id="rId2"/>
              </a:rPr>
              <a:t>https://www.ddap.pa.gov/Licensing/Documents/Licensing%20Alerts/Alert%202020-02.pdf</a:t>
            </a:r>
            <a:endParaRPr lang="en-US" sz="3200" u="sng" dirty="0"/>
          </a:p>
          <a:p>
            <a:pPr marL="914400" lvl="2" indent="0">
              <a:buNone/>
            </a:pPr>
            <a:endParaRPr lang="en-US" sz="2900" dirty="0"/>
          </a:p>
          <a:p>
            <a:pPr lvl="1"/>
            <a:r>
              <a:rPr lang="en-US" sz="3300" dirty="0"/>
              <a:t>Regulation at 28 Pa. Code § 715.6(d)</a:t>
            </a:r>
          </a:p>
          <a:p>
            <a:pPr lvl="2"/>
            <a:r>
              <a:rPr lang="en-US" sz="2900" dirty="0"/>
              <a:t>Requires NTPs to have narcotic treatment physician services onsite</a:t>
            </a:r>
            <a:r>
              <a:rPr lang="en-US" sz="2900" b="1" dirty="0"/>
              <a:t> </a:t>
            </a:r>
          </a:p>
          <a:p>
            <a:pPr lvl="2"/>
            <a:r>
              <a:rPr lang="en-US" sz="3200" u="sng" dirty="0">
                <a:hlinkClick r:id="rId3"/>
              </a:rPr>
              <a:t>https://www.ddap.pa.gov/Licensing/Documents/Licensing%20Alerts/Alert%202020-03.pdf</a:t>
            </a:r>
            <a:endParaRPr lang="en-US" sz="3200" u="sng" dirty="0"/>
          </a:p>
          <a:p>
            <a:pPr lvl="2"/>
            <a:endParaRPr lang="en-US" sz="3200" dirty="0"/>
          </a:p>
          <a:p>
            <a:pPr lvl="1"/>
            <a:r>
              <a:rPr lang="en-US" sz="2900" dirty="0"/>
              <a:t>Questions regarding these Licensing Alerts can be directed to the Division of Drug and Alcohol Program Licensing at (717)783-8675 or </a:t>
            </a:r>
            <a:r>
              <a:rPr lang="en-US" sz="2900" u="sng" dirty="0">
                <a:hlinkClick r:id="rId4"/>
              </a:rPr>
              <a:t>RA-licensuredivision@pa.gov</a:t>
            </a:r>
            <a:endParaRPr lang="en-US" sz="2900"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19</a:t>
            </a:fld>
            <a:endParaRPr lang="en-US"/>
          </a:p>
        </p:txBody>
      </p:sp>
    </p:spTree>
    <p:extLst>
      <p:ext uri="{BB962C8B-B14F-4D97-AF65-F5344CB8AC3E}">
        <p14:creationId xmlns:p14="http://schemas.microsoft.com/office/powerpoint/2010/main" val="1656565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a:extLst>
              <a:ext uri="{FF2B5EF4-FFF2-40B4-BE49-F238E27FC236}">
                <a16:creationId xmlns:a16="http://schemas.microsoft.com/office/drawing/2014/main" id="{B6B27B1D-B5CD-4989-AE1B-9D9B7819D6D5}"/>
              </a:ext>
            </a:extLst>
          </p:cNvPr>
          <p:cNvSpPr/>
          <p:nvPr/>
        </p:nvSpPr>
        <p:spPr>
          <a:xfrm>
            <a:off x="0" y="0"/>
            <a:ext cx="12192000" cy="671119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4F1D0F-1F94-47B9-A4E3-5E1FD4249B2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8D0F042-FDFD-47FF-ADB5-CBF12A5FFA97}"/>
              </a:ext>
            </a:extLst>
          </p:cNvPr>
          <p:cNvSpPr>
            <a:spLocks noGrp="1"/>
          </p:cNvSpPr>
          <p:nvPr>
            <p:ph idx="1"/>
          </p:nvPr>
        </p:nvSpPr>
        <p:spPr>
          <a:xfrm>
            <a:off x="838200" y="1592826"/>
            <a:ext cx="9574161" cy="4837471"/>
          </a:xfrm>
        </p:spPr>
        <p:txBody>
          <a:bodyPr>
            <a:normAutofit/>
          </a:bodyPr>
          <a:lstStyle/>
          <a:p>
            <a:pPr marL="571500" lvl="0" indent="-571500">
              <a:lnSpc>
                <a:spcPct val="100000"/>
              </a:lnSpc>
              <a:buFont typeface="+mj-lt"/>
              <a:buAutoNum type="romanUcPeriod"/>
            </a:pPr>
            <a:r>
              <a:rPr lang="en-US" dirty="0"/>
              <a:t>Welcome  </a:t>
            </a:r>
          </a:p>
          <a:p>
            <a:pPr marL="571500" lvl="0" indent="-571500">
              <a:lnSpc>
                <a:spcPct val="100000"/>
              </a:lnSpc>
              <a:buFont typeface="+mj-lt"/>
              <a:buAutoNum type="romanUcPeriod"/>
            </a:pPr>
            <a:r>
              <a:rPr lang="en-US" dirty="0"/>
              <a:t>Allegheny County OBH COVID-19 Updates</a:t>
            </a:r>
          </a:p>
          <a:p>
            <a:pPr marL="571500" lvl="0" indent="-571500">
              <a:lnSpc>
                <a:spcPct val="100000"/>
              </a:lnSpc>
              <a:buFont typeface="+mj-lt"/>
              <a:buAutoNum type="romanUcPeriod"/>
            </a:pPr>
            <a:r>
              <a:rPr lang="en-US" dirty="0"/>
              <a:t>DDAP Approved Prevention Activities</a:t>
            </a:r>
          </a:p>
          <a:p>
            <a:pPr marL="571500" lvl="0" indent="-571500">
              <a:lnSpc>
                <a:spcPct val="100000"/>
              </a:lnSpc>
              <a:buFont typeface="+mj-lt"/>
              <a:buAutoNum type="romanUcPeriod"/>
            </a:pPr>
            <a:r>
              <a:rPr lang="en-US" dirty="0"/>
              <a:t>Mental Health Updates</a:t>
            </a:r>
          </a:p>
          <a:p>
            <a:pPr marL="571500" lvl="0" indent="-571500">
              <a:lnSpc>
                <a:spcPct val="100000"/>
              </a:lnSpc>
              <a:buFont typeface="+mj-lt"/>
              <a:buAutoNum type="romanUcPeriod"/>
            </a:pPr>
            <a:r>
              <a:rPr lang="en-US" dirty="0"/>
              <a:t>Community Care Updates</a:t>
            </a:r>
          </a:p>
          <a:p>
            <a:pPr marL="571500" lvl="0" indent="-571500">
              <a:lnSpc>
                <a:spcPct val="100000"/>
              </a:lnSpc>
              <a:buFont typeface="+mj-lt"/>
              <a:buAutoNum type="romanUcPeriod"/>
            </a:pPr>
            <a:r>
              <a:rPr lang="en-US" dirty="0"/>
              <a:t>Provider Discussion</a:t>
            </a:r>
          </a:p>
          <a:p>
            <a:pPr marL="571500" lvl="0" indent="-571500">
              <a:lnSpc>
                <a:spcPct val="100000"/>
              </a:lnSpc>
              <a:buFont typeface="+mj-lt"/>
              <a:buAutoNum type="romanUcPeriod"/>
            </a:pPr>
            <a:r>
              <a:rPr lang="en-US" dirty="0"/>
              <a:t>Allegheny County &amp; Community Care Resources</a:t>
            </a:r>
          </a:p>
          <a:p>
            <a:pPr marL="571500" lvl="0" indent="-571500">
              <a:lnSpc>
                <a:spcPct val="100000"/>
              </a:lnSpc>
              <a:buFont typeface="+mj-lt"/>
              <a:buAutoNum type="romanUcPeriod"/>
            </a:pPr>
            <a:r>
              <a:rPr lang="en-US" dirty="0"/>
              <a:t>Next Meeting:  April 9</a:t>
            </a:r>
            <a:r>
              <a:rPr lang="en-US" baseline="30000" dirty="0"/>
              <a:t>th</a:t>
            </a:r>
            <a:r>
              <a:rPr lang="en-US" dirty="0"/>
              <a:t> 10 am </a:t>
            </a:r>
          </a:p>
          <a:p>
            <a:pPr marL="0" indent="0">
              <a:buNone/>
            </a:pPr>
            <a:endParaRPr lang="en-US" sz="2400" dirty="0"/>
          </a:p>
        </p:txBody>
      </p:sp>
      <p:sp>
        <p:nvSpPr>
          <p:cNvPr id="4" name="Slide Number Placeholder 3"/>
          <p:cNvSpPr>
            <a:spLocks noGrp="1"/>
          </p:cNvSpPr>
          <p:nvPr>
            <p:ph type="sldNum" sz="quarter" idx="12"/>
          </p:nvPr>
        </p:nvSpPr>
        <p:spPr/>
        <p:txBody>
          <a:bodyPr/>
          <a:lstStyle/>
          <a:p>
            <a:fld id="{A20BEEEB-27DA-4ED5-A3C4-2E4B0B6E249E}" type="slidenum">
              <a:rPr lang="en-US" smtClean="0"/>
              <a:t>2</a:t>
            </a:fld>
            <a:endParaRPr lang="en-US"/>
          </a:p>
        </p:txBody>
      </p:sp>
    </p:spTree>
    <p:extLst>
      <p:ext uri="{BB962C8B-B14F-4D97-AF65-F5344CB8AC3E}">
        <p14:creationId xmlns:p14="http://schemas.microsoft.com/office/powerpoint/2010/main" val="1259880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Attachment 4 – 302 Evaluations</a:t>
            </a:r>
          </a:p>
        </p:txBody>
      </p:sp>
      <p:sp>
        <p:nvSpPr>
          <p:cNvPr id="3" name="Content Placeholder 2"/>
          <p:cNvSpPr>
            <a:spLocks noGrp="1"/>
          </p:cNvSpPr>
          <p:nvPr>
            <p:ph idx="1"/>
          </p:nvPr>
        </p:nvSpPr>
        <p:spPr/>
        <p:txBody>
          <a:bodyPr>
            <a:normAutofit fontScale="85000" lnSpcReduction="20000"/>
          </a:bodyPr>
          <a:lstStyle/>
          <a:p>
            <a:pPr marL="0" lvl="0" indent="0">
              <a:lnSpc>
                <a:spcPct val="150000"/>
              </a:lnSpc>
              <a:spcBef>
                <a:spcPts val="0"/>
              </a:spcBef>
              <a:buNone/>
              <a:defRPr/>
            </a:pPr>
            <a:r>
              <a:rPr lang="en-US" sz="3400" dirty="0"/>
              <a:t>302 Petition Filing/Physician Exam</a:t>
            </a:r>
            <a:endParaRPr lang="en-US" sz="3400" dirty="0">
              <a:solidFill>
                <a:prstClr val="black"/>
              </a:solidFill>
            </a:endParaRPr>
          </a:p>
          <a:p>
            <a:pPr marL="457200" lvl="0" indent="-457200">
              <a:lnSpc>
                <a:spcPct val="120000"/>
              </a:lnSpc>
              <a:spcBef>
                <a:spcPts val="0"/>
              </a:spcBef>
              <a:defRPr/>
            </a:pPr>
            <a:r>
              <a:rPr lang="en-US" dirty="0">
                <a:solidFill>
                  <a:prstClr val="black"/>
                </a:solidFill>
              </a:rPr>
              <a:t>IRES MH Delegates will accept petitions called in directly by petitioners, whether they are an MH professional, family, friend, etc. </a:t>
            </a:r>
          </a:p>
          <a:p>
            <a:pPr marL="457200" lvl="0" indent="-457200">
              <a:lnSpc>
                <a:spcPct val="120000"/>
              </a:lnSpc>
              <a:spcBef>
                <a:spcPts val="0"/>
              </a:spcBef>
              <a:defRPr/>
            </a:pPr>
            <a:r>
              <a:rPr lang="en-US" dirty="0">
                <a:solidFill>
                  <a:prstClr val="black"/>
                </a:solidFill>
              </a:rPr>
              <a:t>Delegates will accept signed paper petitions faxed, emailed in PDF form or emailed pictures of each page of form</a:t>
            </a:r>
          </a:p>
          <a:p>
            <a:pPr marL="457200" lvl="0" indent="-457200">
              <a:lnSpc>
                <a:spcPct val="120000"/>
              </a:lnSpc>
              <a:spcBef>
                <a:spcPts val="0"/>
              </a:spcBef>
              <a:defRPr/>
            </a:pPr>
            <a:r>
              <a:rPr lang="en-US" dirty="0">
                <a:solidFill>
                  <a:prstClr val="black"/>
                </a:solidFill>
              </a:rPr>
              <a:t>For those petitioners without access to email or fax, the delegates will verbally create a 302 petition over the phone with the petitioner and sign the petition for the petitioner.  This will require the SSN, Driver’s License # or State ID # of the petitioner for verification</a:t>
            </a:r>
          </a:p>
          <a:p>
            <a:pPr marL="457200" lvl="0" indent="-457200">
              <a:lnSpc>
                <a:spcPct val="120000"/>
              </a:lnSpc>
              <a:spcBef>
                <a:spcPts val="0"/>
              </a:spcBef>
              <a:defRPr/>
            </a:pPr>
            <a:r>
              <a:rPr lang="en-US" dirty="0">
                <a:solidFill>
                  <a:prstClr val="black"/>
                </a:solidFill>
              </a:rPr>
              <a:t>Physician’s will have the ability to complete evaluations via “Tele-Health” process. All rules of physician’s exam time frames still apply</a:t>
            </a:r>
          </a:p>
        </p:txBody>
      </p:sp>
      <p:sp>
        <p:nvSpPr>
          <p:cNvPr id="4" name="Slide Number Placeholder 3"/>
          <p:cNvSpPr>
            <a:spLocks noGrp="1"/>
          </p:cNvSpPr>
          <p:nvPr>
            <p:ph type="sldNum" sz="quarter" idx="12"/>
          </p:nvPr>
        </p:nvSpPr>
        <p:spPr/>
        <p:txBody>
          <a:bodyPr/>
          <a:lstStyle/>
          <a:p>
            <a:fld id="{A20BEEEB-27DA-4ED5-A3C4-2E4B0B6E249E}" type="slidenum">
              <a:rPr lang="en-US" smtClean="0"/>
              <a:t>20</a:t>
            </a:fld>
            <a:endParaRPr lang="en-US"/>
          </a:p>
        </p:txBody>
      </p:sp>
    </p:spTree>
    <p:extLst>
      <p:ext uri="{BB962C8B-B14F-4D97-AF65-F5344CB8AC3E}">
        <p14:creationId xmlns:p14="http://schemas.microsoft.com/office/powerpoint/2010/main" val="3076394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Attachment 4 – 302 Evaluations</a:t>
            </a:r>
          </a:p>
        </p:txBody>
      </p:sp>
      <p:sp>
        <p:nvSpPr>
          <p:cNvPr id="3" name="Content Placeholder 2"/>
          <p:cNvSpPr>
            <a:spLocks noGrp="1"/>
          </p:cNvSpPr>
          <p:nvPr>
            <p:ph idx="1"/>
          </p:nvPr>
        </p:nvSpPr>
        <p:spPr/>
        <p:txBody>
          <a:bodyPr>
            <a:normAutofit fontScale="92500" lnSpcReduction="20000"/>
          </a:bodyPr>
          <a:lstStyle/>
          <a:p>
            <a:pPr marL="0" indent="0">
              <a:buNone/>
            </a:pPr>
            <a:r>
              <a:rPr lang="en-US" sz="3500" dirty="0"/>
              <a:t>Civil Commitment Hearing Process</a:t>
            </a:r>
          </a:p>
          <a:p>
            <a:pPr marL="457200" lvl="0" indent="-457200">
              <a:lnSpc>
                <a:spcPct val="120000"/>
              </a:lnSpc>
              <a:spcBef>
                <a:spcPts val="0"/>
              </a:spcBef>
              <a:defRPr/>
            </a:pPr>
            <a:r>
              <a:rPr lang="en-US" dirty="0">
                <a:solidFill>
                  <a:prstClr val="black"/>
                </a:solidFill>
              </a:rPr>
              <a:t>Civil Commitment Hearings for higher level commitments (303, 304b, etc.) will be conducted via conference call</a:t>
            </a:r>
          </a:p>
          <a:p>
            <a:pPr marL="457200" lvl="0" indent="-457200">
              <a:lnSpc>
                <a:spcPct val="120000"/>
              </a:lnSpc>
              <a:spcBef>
                <a:spcPts val="0"/>
              </a:spcBef>
              <a:defRPr/>
            </a:pPr>
            <a:r>
              <a:rPr lang="en-US" dirty="0">
                <a:solidFill>
                  <a:prstClr val="black"/>
                </a:solidFill>
              </a:rPr>
              <a:t>IRES MH Delegates will notify all petitioners of hearing last business day before hearing</a:t>
            </a:r>
          </a:p>
          <a:p>
            <a:pPr marL="457200" lvl="0" indent="-457200">
              <a:lnSpc>
                <a:spcPct val="120000"/>
              </a:lnSpc>
              <a:spcBef>
                <a:spcPts val="0"/>
              </a:spcBef>
              <a:defRPr/>
            </a:pPr>
            <a:r>
              <a:rPr lang="en-US" dirty="0">
                <a:solidFill>
                  <a:prstClr val="black"/>
                </a:solidFill>
              </a:rPr>
              <a:t>Delegates will advise petitioner of a time range to expect a call from the Assistant County Solicitor and will collect the best contact number for the petitioner</a:t>
            </a:r>
          </a:p>
          <a:p>
            <a:pPr marL="457200" lvl="0" indent="-457200">
              <a:lnSpc>
                <a:spcPct val="120000"/>
              </a:lnSpc>
              <a:spcBef>
                <a:spcPts val="0"/>
              </a:spcBef>
              <a:defRPr/>
            </a:pPr>
            <a:r>
              <a:rPr lang="en-US" dirty="0">
                <a:solidFill>
                  <a:prstClr val="black"/>
                </a:solidFill>
              </a:rPr>
              <a:t>Assistant County Solicitor will call petitioner prior to hearing and connect the petitioner into the conference call in order to solicit testimony</a:t>
            </a:r>
          </a:p>
          <a:p>
            <a:pPr marL="0" indent="0">
              <a:buNone/>
            </a:pPr>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21</a:t>
            </a:fld>
            <a:endParaRPr lang="en-US"/>
          </a:p>
        </p:txBody>
      </p:sp>
    </p:spTree>
    <p:extLst>
      <p:ext uri="{BB962C8B-B14F-4D97-AF65-F5344CB8AC3E}">
        <p14:creationId xmlns:p14="http://schemas.microsoft.com/office/powerpoint/2010/main" val="2479140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Attachment 5 – Assistance Locating Food</a:t>
            </a:r>
          </a:p>
        </p:txBody>
      </p:sp>
      <p:sp>
        <p:nvSpPr>
          <p:cNvPr id="3" name="Content Placeholder 2"/>
          <p:cNvSpPr>
            <a:spLocks noGrp="1"/>
          </p:cNvSpPr>
          <p:nvPr>
            <p:ph idx="1"/>
          </p:nvPr>
        </p:nvSpPr>
        <p:spPr/>
        <p:txBody>
          <a:bodyPr>
            <a:normAutofit/>
          </a:bodyPr>
          <a:lstStyle/>
          <a:p>
            <a:pPr marL="0" indent="0">
              <a:buNone/>
            </a:pPr>
            <a:r>
              <a:rPr lang="en-US" dirty="0"/>
              <a:t>Food distribution map has been developed for Allegheny County:</a:t>
            </a:r>
          </a:p>
          <a:p>
            <a:pPr>
              <a:lnSpc>
                <a:spcPct val="100000"/>
              </a:lnSpc>
            </a:pPr>
            <a:r>
              <a:rPr lang="en-US" dirty="0"/>
              <a:t>The map is searchable by a variety of fields and includes descriptions, eligibility, and contact information for many of the sites</a:t>
            </a:r>
          </a:p>
          <a:p>
            <a:pPr>
              <a:lnSpc>
                <a:spcPct val="100000"/>
              </a:lnSpc>
            </a:pPr>
            <a:r>
              <a:rPr lang="en-US" dirty="0"/>
              <a:t>It includes school “grab &amp; go” sites, food pantries, and other options and is regularly updated </a:t>
            </a:r>
          </a:p>
          <a:p>
            <a:pPr>
              <a:lnSpc>
                <a:spcPct val="100000"/>
              </a:lnSpc>
            </a:pPr>
            <a:r>
              <a:rPr lang="en-US" dirty="0"/>
              <a:t>The map can be found at: </a:t>
            </a:r>
            <a:r>
              <a:rPr lang="en-US" dirty="0">
                <a:hlinkClick r:id="rId2"/>
              </a:rPr>
              <a:t>https://alcogis.maps.arcgis.com/apps/MapSeries/index.html?appid=abaca148492b47a7ad0d5a71f5d2c5e8</a:t>
            </a: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22</a:t>
            </a:fld>
            <a:endParaRPr lang="en-US"/>
          </a:p>
        </p:txBody>
      </p:sp>
    </p:spTree>
    <p:extLst>
      <p:ext uri="{BB962C8B-B14F-4D97-AF65-F5344CB8AC3E}">
        <p14:creationId xmlns:p14="http://schemas.microsoft.com/office/powerpoint/2010/main" val="224521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Census Update</a:t>
            </a:r>
          </a:p>
        </p:txBody>
      </p:sp>
      <p:sp>
        <p:nvSpPr>
          <p:cNvPr id="3" name="Content Placeholder 2"/>
          <p:cNvSpPr>
            <a:spLocks noGrp="1"/>
          </p:cNvSpPr>
          <p:nvPr>
            <p:ph idx="1"/>
          </p:nvPr>
        </p:nvSpPr>
        <p:spPr/>
        <p:txBody>
          <a:bodyPr>
            <a:normAutofit fontScale="55000" lnSpcReduction="20000"/>
          </a:bodyPr>
          <a:lstStyle/>
          <a:p>
            <a:r>
              <a:rPr lang="en-US" sz="3800" dirty="0"/>
              <a:t>Yesterday was Census Day –a national awareness day to encourage participation in the 2020 Census</a:t>
            </a:r>
          </a:p>
          <a:p>
            <a:pPr marL="0" indent="0">
              <a:buNone/>
            </a:pPr>
            <a:r>
              <a:rPr lang="en-US" sz="2500" dirty="0"/>
              <a:t> </a:t>
            </a:r>
            <a:endParaRPr lang="en-US" sz="1300" dirty="0"/>
          </a:p>
          <a:p>
            <a:r>
              <a:rPr lang="en-US" sz="3800" b="1" dirty="0"/>
              <a:t>It’s never been easier to respond to the census on your own, whether online, over the phone, or by mail –all without having to meet a census taker</a:t>
            </a:r>
          </a:p>
          <a:p>
            <a:pPr marL="0" indent="0">
              <a:buNone/>
            </a:pPr>
            <a:endParaRPr lang="en-US" sz="1800" dirty="0"/>
          </a:p>
          <a:p>
            <a:r>
              <a:rPr lang="en-US" sz="3800" dirty="0"/>
              <a:t>Respond to the census at: my2020census.gov</a:t>
            </a:r>
          </a:p>
          <a:p>
            <a:pPr lvl="1"/>
            <a:r>
              <a:rPr lang="en-US" sz="3800" dirty="0"/>
              <a:t>The U.S. Census Bureau continues to conduct operations during COVID-19 and has adjusted many timelines. </a:t>
            </a:r>
            <a:r>
              <a:rPr lang="en-US" sz="3800" b="1" dirty="0"/>
              <a:t>August 14</a:t>
            </a:r>
            <a:r>
              <a:rPr lang="en-US" sz="1600" b="1" dirty="0"/>
              <a:t>th</a:t>
            </a:r>
            <a:r>
              <a:rPr lang="en-US" sz="3800" b="1" dirty="0"/>
              <a:t>is now the deadline to self-respond to the 2020 census. </a:t>
            </a:r>
            <a:endParaRPr lang="en-US" sz="3800" dirty="0"/>
          </a:p>
          <a:p>
            <a:pPr lvl="1"/>
            <a:r>
              <a:rPr lang="en-US" sz="3800" dirty="0"/>
              <a:t>To date, </a:t>
            </a:r>
            <a:r>
              <a:rPr lang="en-US" sz="3800" b="1" dirty="0"/>
              <a:t>39.8% of households in Allegheny County have responded </a:t>
            </a:r>
            <a:r>
              <a:rPr lang="en-US" sz="3800" dirty="0"/>
              <a:t>to the census. For context, Pennsylvania has a self-response rate of 37.5% and the national response rate is 36.2%. </a:t>
            </a:r>
          </a:p>
          <a:p>
            <a:pPr lvl="1"/>
            <a:endParaRPr lang="en-US" sz="1600" dirty="0"/>
          </a:p>
          <a:p>
            <a:r>
              <a:rPr lang="en-US" sz="3800" b="1" dirty="0"/>
              <a:t>Providers can contact </a:t>
            </a:r>
            <a:r>
              <a:rPr lang="en-US" sz="3800" b="1" dirty="0" err="1">
                <a:hlinkClick r:id="rId2"/>
              </a:rPr>
              <a:t>Andrea.Stanford@AlleghenyCounty.Us</a:t>
            </a:r>
            <a:r>
              <a:rPr lang="en-US" sz="3800" b="1" dirty="0"/>
              <a:t> for additional resources and messaging to share with clients. </a:t>
            </a:r>
            <a:endParaRPr lang="en-US" sz="3800" dirty="0"/>
          </a:p>
          <a:p>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3</a:t>
            </a:fld>
            <a:endParaRPr lang="en-US"/>
          </a:p>
        </p:txBody>
      </p:sp>
    </p:spTree>
    <p:extLst>
      <p:ext uri="{BB962C8B-B14F-4D97-AF65-F5344CB8AC3E}">
        <p14:creationId xmlns:p14="http://schemas.microsoft.com/office/powerpoint/2010/main" val="218000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a:extLst>
              <a:ext uri="{FF2B5EF4-FFF2-40B4-BE49-F238E27FC236}">
                <a16:creationId xmlns:a16="http://schemas.microsoft.com/office/drawing/2014/main" id="{B6B27B1D-B5CD-4989-AE1B-9D9B7819D6D5}"/>
              </a:ext>
            </a:extLst>
          </p:cNvPr>
          <p:cNvSpPr/>
          <p:nvPr/>
        </p:nvSpPr>
        <p:spPr>
          <a:xfrm>
            <a:off x="0" y="0"/>
            <a:ext cx="12192000" cy="671119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4F1D0F-1F94-47B9-A4E3-5E1FD4249B2B}"/>
              </a:ext>
            </a:extLst>
          </p:cNvPr>
          <p:cNvSpPr>
            <a:spLocks noGrp="1"/>
          </p:cNvSpPr>
          <p:nvPr>
            <p:ph type="title"/>
          </p:nvPr>
        </p:nvSpPr>
        <p:spPr/>
        <p:txBody>
          <a:bodyPr/>
          <a:lstStyle/>
          <a:p>
            <a:r>
              <a:rPr lang="en-US" dirty="0"/>
              <a:t>Allegheny County OBH</a:t>
            </a:r>
            <a:br>
              <a:rPr lang="en-US" dirty="0"/>
            </a:br>
            <a:r>
              <a:rPr lang="en-US" dirty="0"/>
              <a:t>COVID-19 Updates </a:t>
            </a:r>
          </a:p>
        </p:txBody>
      </p:sp>
      <p:sp>
        <p:nvSpPr>
          <p:cNvPr id="3" name="Content Placeholder 2">
            <a:extLst>
              <a:ext uri="{FF2B5EF4-FFF2-40B4-BE49-F238E27FC236}">
                <a16:creationId xmlns:a16="http://schemas.microsoft.com/office/drawing/2014/main" id="{88D0F042-FDFD-47FF-ADB5-CBF12A5FFA97}"/>
              </a:ext>
            </a:extLst>
          </p:cNvPr>
          <p:cNvSpPr>
            <a:spLocks noGrp="1"/>
          </p:cNvSpPr>
          <p:nvPr>
            <p:ph idx="1"/>
          </p:nvPr>
        </p:nvSpPr>
        <p:spPr/>
        <p:txBody>
          <a:bodyPr>
            <a:normAutofit/>
          </a:bodyPr>
          <a:lstStyle/>
          <a:p>
            <a:pPr lvl="0">
              <a:lnSpc>
                <a:spcPct val="100000"/>
              </a:lnSpc>
            </a:pPr>
            <a:r>
              <a:rPr lang="en-US" dirty="0"/>
              <a:t>Provider outreach to/communication with members/website updates on service changes</a:t>
            </a:r>
          </a:p>
          <a:p>
            <a:pPr lvl="0">
              <a:lnSpc>
                <a:spcPct val="100000"/>
              </a:lnSpc>
            </a:pPr>
            <a:r>
              <a:rPr lang="en-US" dirty="0"/>
              <a:t>1135 waiver update</a:t>
            </a:r>
          </a:p>
          <a:p>
            <a:pPr lvl="0">
              <a:lnSpc>
                <a:spcPct val="100000"/>
              </a:lnSpc>
            </a:pPr>
            <a:r>
              <a:rPr lang="en-US" dirty="0"/>
              <a:t>Base funds, payment, and attestations</a:t>
            </a:r>
          </a:p>
          <a:p>
            <a:pPr lvl="0">
              <a:lnSpc>
                <a:spcPct val="100000"/>
              </a:lnSpc>
            </a:pPr>
            <a:r>
              <a:rPr lang="en-US" dirty="0"/>
              <a:t>Staffing for on-site services </a:t>
            </a:r>
          </a:p>
          <a:p>
            <a:pPr lvl="0">
              <a:lnSpc>
                <a:spcPct val="100000"/>
              </a:lnSpc>
            </a:pPr>
            <a:r>
              <a:rPr lang="en-US" dirty="0"/>
              <a:t>Lock boxes</a:t>
            </a:r>
          </a:p>
          <a:p>
            <a:pPr lvl="0">
              <a:lnSpc>
                <a:spcPct val="100000"/>
              </a:lnSpc>
            </a:pPr>
            <a:r>
              <a:rPr lang="en-US" dirty="0"/>
              <a:t>Residential programs’ emergency operating procedures request</a:t>
            </a:r>
          </a:p>
          <a:p>
            <a:pPr lvl="0">
              <a:lnSpc>
                <a:spcPct val="100000"/>
              </a:lnSpc>
            </a:pPr>
            <a:r>
              <a:rPr lang="en-US" dirty="0"/>
              <a:t>Attachments with related information at the end of the slides</a:t>
            </a:r>
          </a:p>
          <a:p>
            <a:pPr marL="0" indent="0">
              <a:lnSpc>
                <a:spcPct val="100000"/>
              </a:lnSpc>
              <a:buNone/>
            </a:pPr>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4</a:t>
            </a:fld>
            <a:endParaRPr lang="en-US"/>
          </a:p>
        </p:txBody>
      </p:sp>
    </p:spTree>
    <p:extLst>
      <p:ext uri="{BB962C8B-B14F-4D97-AF65-F5344CB8AC3E}">
        <p14:creationId xmlns:p14="http://schemas.microsoft.com/office/powerpoint/2010/main" val="1177828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DDAP Approved Prevention Activities </a:t>
            </a:r>
          </a:p>
        </p:txBody>
      </p:sp>
      <p:sp>
        <p:nvSpPr>
          <p:cNvPr id="3" name="Content Placeholder 2"/>
          <p:cNvSpPr>
            <a:spLocks noGrp="1"/>
          </p:cNvSpPr>
          <p:nvPr>
            <p:ph idx="1"/>
          </p:nvPr>
        </p:nvSpPr>
        <p:spPr>
          <a:xfrm>
            <a:off x="838200" y="1690688"/>
            <a:ext cx="10515600" cy="4351338"/>
          </a:xfrm>
        </p:spPr>
        <p:txBody>
          <a:bodyPr>
            <a:normAutofit/>
          </a:bodyPr>
          <a:lstStyle/>
          <a:p>
            <a:pPr marL="0" lvl="0" indent="0">
              <a:buNone/>
            </a:pPr>
            <a:r>
              <a:rPr lang="en-US" sz="3200" dirty="0"/>
              <a:t>Physical and Online Information Dissemination Activities</a:t>
            </a:r>
          </a:p>
          <a:p>
            <a:pPr lvl="1"/>
            <a:r>
              <a:rPr lang="en-US" sz="3200" dirty="0"/>
              <a:t>Allowable activities prior to COVID-19 (Web-Based media development and dissemination)</a:t>
            </a:r>
          </a:p>
          <a:p>
            <a:pPr lvl="2"/>
            <a:r>
              <a:rPr lang="en-US" sz="3200" dirty="0"/>
              <a:t>Online resources and ideas for activities</a:t>
            </a:r>
          </a:p>
          <a:p>
            <a:pPr marL="914400" lvl="2" indent="0">
              <a:buNone/>
            </a:pPr>
            <a:r>
              <a:rPr lang="en-US" sz="1600" dirty="0"/>
              <a:t> </a:t>
            </a:r>
          </a:p>
          <a:p>
            <a:pPr marL="0" indent="0">
              <a:buNone/>
            </a:pPr>
            <a:r>
              <a:rPr lang="en-US" sz="3200" dirty="0"/>
              <a:t>  Online Collaboration</a:t>
            </a:r>
          </a:p>
          <a:p>
            <a:pPr lvl="1"/>
            <a:r>
              <a:rPr lang="en-US" sz="3200" dirty="0"/>
              <a:t>Continuity and planning of services </a:t>
            </a:r>
          </a:p>
          <a:p>
            <a:pPr lvl="2"/>
            <a:r>
              <a:rPr lang="en-US" sz="3200" dirty="0"/>
              <a:t>Community partners, school personnel, business partners, other involved parties  </a:t>
            </a:r>
          </a:p>
          <a:p>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5</a:t>
            </a:fld>
            <a:endParaRPr lang="en-US"/>
          </a:p>
        </p:txBody>
      </p:sp>
    </p:spTree>
    <p:extLst>
      <p:ext uri="{BB962C8B-B14F-4D97-AF65-F5344CB8AC3E}">
        <p14:creationId xmlns:p14="http://schemas.microsoft.com/office/powerpoint/2010/main" val="1689060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DDAP Approved Prevention Activities</a:t>
            </a:r>
          </a:p>
        </p:txBody>
      </p:sp>
      <p:sp>
        <p:nvSpPr>
          <p:cNvPr id="3" name="Content Placeholder 2"/>
          <p:cNvSpPr>
            <a:spLocks noGrp="1"/>
          </p:cNvSpPr>
          <p:nvPr>
            <p:ph idx="1"/>
          </p:nvPr>
        </p:nvSpPr>
        <p:spPr>
          <a:xfrm>
            <a:off x="838200" y="1492302"/>
            <a:ext cx="10515600" cy="4648086"/>
          </a:xfrm>
        </p:spPr>
        <p:txBody>
          <a:bodyPr>
            <a:noAutofit/>
          </a:bodyPr>
          <a:lstStyle/>
          <a:p>
            <a:r>
              <a:rPr lang="en-US" sz="2000" dirty="0">
                <a:latin typeface="+mn-lt"/>
              </a:rPr>
              <a:t>Online Education and Training</a:t>
            </a:r>
          </a:p>
          <a:p>
            <a:r>
              <a:rPr lang="en-US" sz="2000" dirty="0">
                <a:latin typeface="+mn-lt"/>
              </a:rPr>
              <a:t> Virtual group sessions </a:t>
            </a:r>
          </a:p>
          <a:p>
            <a:pPr lvl="2"/>
            <a:r>
              <a:rPr lang="en-US" dirty="0">
                <a:latin typeface="+mn-lt"/>
              </a:rPr>
              <a:t>Platform must </a:t>
            </a:r>
            <a:r>
              <a:rPr lang="en-US">
                <a:latin typeface="+mn-lt"/>
              </a:rPr>
              <a:t>meet HIPAA </a:t>
            </a:r>
            <a:r>
              <a:rPr lang="en-US" dirty="0">
                <a:latin typeface="+mn-lt"/>
              </a:rPr>
              <a:t>and FERPA guidelines</a:t>
            </a:r>
          </a:p>
          <a:p>
            <a:pPr lvl="2"/>
            <a:r>
              <a:rPr lang="en-US" dirty="0">
                <a:latin typeface="+mn-lt"/>
              </a:rPr>
              <a:t>Restrictions on Evidence Based and Evidence-Informed programs </a:t>
            </a:r>
          </a:p>
          <a:p>
            <a:pPr lvl="3"/>
            <a:r>
              <a:rPr lang="en-US" sz="2000" dirty="0">
                <a:latin typeface="+mn-lt"/>
              </a:rPr>
              <a:t>Prevention providers must contact the program developers for information on limitations and guidelines </a:t>
            </a:r>
          </a:p>
          <a:p>
            <a:pPr lvl="1"/>
            <a:r>
              <a:rPr lang="en-US" sz="2000" dirty="0">
                <a:latin typeface="+mn-lt"/>
              </a:rPr>
              <a:t>Virtual training </a:t>
            </a:r>
          </a:p>
          <a:p>
            <a:pPr lvl="2"/>
            <a:r>
              <a:rPr lang="en-US" dirty="0">
                <a:latin typeface="+mn-lt"/>
              </a:rPr>
              <a:t>Online presentations</a:t>
            </a:r>
          </a:p>
          <a:p>
            <a:pPr lvl="2"/>
            <a:r>
              <a:rPr lang="en-US" dirty="0">
                <a:latin typeface="+mn-lt"/>
              </a:rPr>
              <a:t>Webinars</a:t>
            </a:r>
          </a:p>
          <a:p>
            <a:pPr lvl="1"/>
            <a:r>
              <a:rPr lang="en-US" sz="2000" dirty="0">
                <a:latin typeface="+mn-lt"/>
              </a:rPr>
              <a:t>Virtual education</a:t>
            </a:r>
          </a:p>
          <a:p>
            <a:pPr lvl="2"/>
            <a:r>
              <a:rPr lang="en-US" dirty="0">
                <a:latin typeface="+mn-lt"/>
              </a:rPr>
              <a:t>Single session videos and short video lessons </a:t>
            </a:r>
          </a:p>
          <a:p>
            <a:endParaRPr lang="en-US" sz="2600" dirty="0"/>
          </a:p>
        </p:txBody>
      </p:sp>
      <p:sp>
        <p:nvSpPr>
          <p:cNvPr id="4" name="Slide Number Placeholder 3"/>
          <p:cNvSpPr>
            <a:spLocks noGrp="1"/>
          </p:cNvSpPr>
          <p:nvPr>
            <p:ph type="sldNum" sz="quarter" idx="12"/>
          </p:nvPr>
        </p:nvSpPr>
        <p:spPr/>
        <p:txBody>
          <a:bodyPr/>
          <a:lstStyle/>
          <a:p>
            <a:fld id="{A20BEEEB-27DA-4ED5-A3C4-2E4B0B6E249E}" type="slidenum">
              <a:rPr lang="en-US" smtClean="0"/>
              <a:t>6</a:t>
            </a:fld>
            <a:endParaRPr lang="en-US"/>
          </a:p>
        </p:txBody>
      </p:sp>
    </p:spTree>
    <p:extLst>
      <p:ext uri="{BB962C8B-B14F-4D97-AF65-F5344CB8AC3E}">
        <p14:creationId xmlns:p14="http://schemas.microsoft.com/office/powerpoint/2010/main" val="191433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Allegheny County MH Updates</a:t>
            </a:r>
          </a:p>
        </p:txBody>
      </p:sp>
      <p:sp>
        <p:nvSpPr>
          <p:cNvPr id="3" name="Content Placeholder 2"/>
          <p:cNvSpPr>
            <a:spLocks noGrp="1"/>
          </p:cNvSpPr>
          <p:nvPr>
            <p:ph idx="1"/>
          </p:nvPr>
        </p:nvSpPr>
        <p:spPr/>
        <p:txBody>
          <a:bodyPr/>
          <a:lstStyle/>
          <a:p>
            <a:pPr lvl="0"/>
            <a:r>
              <a:rPr lang="en-US" dirty="0"/>
              <a:t>Provider meetings held (SCU, Residential, and Social Rehabilitation) </a:t>
            </a:r>
          </a:p>
          <a:p>
            <a:pPr lvl="0"/>
            <a:endParaRPr lang="en-US" dirty="0"/>
          </a:p>
          <a:p>
            <a:pPr lvl="0"/>
            <a:r>
              <a:rPr lang="en-US" dirty="0"/>
              <a:t>OMHSAS request on privately owned PCH and nursing homes</a:t>
            </a:r>
          </a:p>
          <a:p>
            <a:pPr lvl="0"/>
            <a:endParaRPr lang="en-US" dirty="0"/>
          </a:p>
          <a:p>
            <a:pPr lvl="0"/>
            <a:r>
              <a:rPr lang="en-US" dirty="0"/>
              <a:t>CPS trainings cancelled</a:t>
            </a:r>
          </a:p>
          <a:p>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7</a:t>
            </a:fld>
            <a:endParaRPr lang="en-US"/>
          </a:p>
        </p:txBody>
      </p:sp>
    </p:spTree>
    <p:extLst>
      <p:ext uri="{BB962C8B-B14F-4D97-AF65-F5344CB8AC3E}">
        <p14:creationId xmlns:p14="http://schemas.microsoft.com/office/powerpoint/2010/main" val="179555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a:extLst>
              <a:ext uri="{FF2B5EF4-FFF2-40B4-BE49-F238E27FC236}">
                <a16:creationId xmlns:a16="http://schemas.microsoft.com/office/drawing/2014/main" id="{B6B27B1D-B5CD-4989-AE1B-9D9B7819D6D5}"/>
              </a:ext>
            </a:extLst>
          </p:cNvPr>
          <p:cNvSpPr/>
          <p:nvPr/>
        </p:nvSpPr>
        <p:spPr>
          <a:xfrm>
            <a:off x="0" y="0"/>
            <a:ext cx="12192000" cy="671119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4F1D0F-1F94-47B9-A4E3-5E1FD4249B2B}"/>
              </a:ext>
            </a:extLst>
          </p:cNvPr>
          <p:cNvSpPr>
            <a:spLocks noGrp="1"/>
          </p:cNvSpPr>
          <p:nvPr>
            <p:ph type="title"/>
          </p:nvPr>
        </p:nvSpPr>
        <p:spPr/>
        <p:txBody>
          <a:bodyPr/>
          <a:lstStyle/>
          <a:p>
            <a:r>
              <a:rPr lang="en-US" dirty="0"/>
              <a:t>Community Care Updates – </a:t>
            </a:r>
            <a:br>
              <a:rPr lang="en-US" dirty="0"/>
            </a:br>
            <a:r>
              <a:rPr lang="en-US" dirty="0"/>
              <a:t>Alternative Payment Arrangement (APA)</a:t>
            </a:r>
          </a:p>
        </p:txBody>
      </p:sp>
      <p:sp>
        <p:nvSpPr>
          <p:cNvPr id="3" name="Content Placeholder 2">
            <a:extLst>
              <a:ext uri="{FF2B5EF4-FFF2-40B4-BE49-F238E27FC236}">
                <a16:creationId xmlns:a16="http://schemas.microsoft.com/office/drawing/2014/main" id="{88D0F042-FDFD-47FF-ADB5-CBF12A5FFA97}"/>
              </a:ext>
            </a:extLst>
          </p:cNvPr>
          <p:cNvSpPr>
            <a:spLocks noGrp="1"/>
          </p:cNvSpPr>
          <p:nvPr>
            <p:ph idx="1"/>
          </p:nvPr>
        </p:nvSpPr>
        <p:spPr>
          <a:xfrm>
            <a:off x="838200" y="1825624"/>
            <a:ext cx="10515600" cy="4645967"/>
          </a:xfrm>
        </p:spPr>
        <p:txBody>
          <a:bodyPr>
            <a:normAutofit fontScale="92500" lnSpcReduction="10000"/>
          </a:bodyPr>
          <a:lstStyle/>
          <a:p>
            <a:pPr lvl="0"/>
            <a:r>
              <a:rPr lang="en-US" dirty="0"/>
              <a:t>APA developed and approved by OMHSAS for Ambulatory Providers:</a:t>
            </a:r>
          </a:p>
          <a:p>
            <a:pPr lvl="1"/>
            <a:r>
              <a:rPr lang="en-US" dirty="0"/>
              <a:t>Bridge payments equal to 75% of provider monthly historical paid claims</a:t>
            </a:r>
          </a:p>
          <a:p>
            <a:pPr lvl="1"/>
            <a:r>
              <a:rPr lang="en-US" dirty="0"/>
              <a:t>Providers should also continue to submit claims for payment for all services rendered to </a:t>
            </a:r>
            <a:r>
              <a:rPr lang="en-US" dirty="0" err="1"/>
              <a:t>HealthChoices</a:t>
            </a:r>
            <a:r>
              <a:rPr lang="en-US" dirty="0"/>
              <a:t> members  </a:t>
            </a:r>
          </a:p>
          <a:p>
            <a:pPr lvl="1"/>
            <a:r>
              <a:rPr lang="en-US" dirty="0"/>
              <a:t>Payments will be reconciled in the future – up to 103% of historical</a:t>
            </a:r>
          </a:p>
          <a:p>
            <a:pPr lvl="0"/>
            <a:r>
              <a:rPr lang="en-US" dirty="0"/>
              <a:t>Bridge payments made to providers to keep workforce employed &amp; continue to provide services to </a:t>
            </a:r>
            <a:r>
              <a:rPr lang="en-US" dirty="0" err="1"/>
              <a:t>HealthChoices</a:t>
            </a:r>
            <a:r>
              <a:rPr lang="en-US" dirty="0"/>
              <a:t> members</a:t>
            </a:r>
          </a:p>
          <a:p>
            <a:pPr lvl="0"/>
            <a:r>
              <a:rPr lang="en-US" dirty="0"/>
              <a:t>Providers are required to complete a survey, Provider Bridge Payments – Operations Summary</a:t>
            </a:r>
          </a:p>
          <a:p>
            <a:pPr lvl="0"/>
            <a:r>
              <a:rPr lang="en-US" dirty="0"/>
              <a:t>First bridge payments made this week – for dates of service March 15-April 15, 2020.  </a:t>
            </a:r>
          </a:p>
          <a:p>
            <a:pPr lvl="1"/>
            <a:r>
              <a:rPr lang="en-US" dirty="0"/>
              <a:t>Will continue monthly through June, with potential extension if needed.</a:t>
            </a:r>
          </a:p>
          <a:p>
            <a:pPr marL="0" indent="0">
              <a:buNone/>
            </a:pPr>
            <a:endParaRPr lang="en-US" sz="2400" dirty="0"/>
          </a:p>
        </p:txBody>
      </p:sp>
      <p:sp>
        <p:nvSpPr>
          <p:cNvPr id="4" name="Slide Number Placeholder 3"/>
          <p:cNvSpPr>
            <a:spLocks noGrp="1"/>
          </p:cNvSpPr>
          <p:nvPr>
            <p:ph type="sldNum" sz="quarter" idx="12"/>
          </p:nvPr>
        </p:nvSpPr>
        <p:spPr/>
        <p:txBody>
          <a:bodyPr/>
          <a:lstStyle/>
          <a:p>
            <a:fld id="{A20BEEEB-27DA-4ED5-A3C4-2E4B0B6E249E}" type="slidenum">
              <a:rPr lang="en-US" smtClean="0"/>
              <a:t>8</a:t>
            </a:fld>
            <a:endParaRPr lang="en-US"/>
          </a:p>
        </p:txBody>
      </p:sp>
    </p:spTree>
    <p:extLst>
      <p:ext uri="{BB962C8B-B14F-4D97-AF65-F5344CB8AC3E}">
        <p14:creationId xmlns:p14="http://schemas.microsoft.com/office/powerpoint/2010/main" val="806124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Care Updates – Meetings</a:t>
            </a:r>
          </a:p>
        </p:txBody>
      </p:sp>
      <p:sp>
        <p:nvSpPr>
          <p:cNvPr id="3" name="Content Placeholder 2"/>
          <p:cNvSpPr>
            <a:spLocks noGrp="1"/>
          </p:cNvSpPr>
          <p:nvPr>
            <p:ph idx="1"/>
          </p:nvPr>
        </p:nvSpPr>
        <p:spPr/>
        <p:txBody>
          <a:bodyPr>
            <a:normAutofit lnSpcReduction="10000"/>
          </a:bodyPr>
          <a:lstStyle/>
          <a:p>
            <a:pPr marL="0" lvl="0" indent="0">
              <a:buNone/>
            </a:pPr>
            <a:r>
              <a:rPr lang="en-US" sz="3200" u="sng" dirty="0"/>
              <a:t>Allegheny County BH Providers FWA Meeting</a:t>
            </a:r>
          </a:p>
          <a:p>
            <a:pPr marL="0" lvl="0" indent="0">
              <a:buNone/>
            </a:pPr>
            <a:endParaRPr lang="en-US" sz="900" dirty="0"/>
          </a:p>
          <a:p>
            <a:pPr lvl="0"/>
            <a:r>
              <a:rPr lang="en-US" dirty="0"/>
              <a:t>Held Friday, March 27, 2020</a:t>
            </a:r>
          </a:p>
          <a:p>
            <a:pPr lvl="0"/>
            <a:r>
              <a:rPr lang="en-US" dirty="0"/>
              <a:t>Focus was FWA Compliance during COVID-19 Crisis</a:t>
            </a:r>
          </a:p>
          <a:p>
            <a:pPr lvl="1"/>
            <a:r>
              <a:rPr lang="en-US" dirty="0"/>
              <a:t>DHS Guidance </a:t>
            </a:r>
          </a:p>
          <a:p>
            <a:pPr lvl="1"/>
            <a:r>
              <a:rPr lang="en-US" dirty="0"/>
              <a:t>General Documentation Compliance</a:t>
            </a:r>
          </a:p>
          <a:p>
            <a:pPr lvl="1"/>
            <a:r>
              <a:rPr lang="en-US" dirty="0"/>
              <a:t>Telehealth Compliance</a:t>
            </a:r>
          </a:p>
          <a:p>
            <a:pPr lvl="1"/>
            <a:r>
              <a:rPr lang="en-US" dirty="0"/>
              <a:t>HIPAA Compliance</a:t>
            </a:r>
          </a:p>
          <a:p>
            <a:pPr lvl="1"/>
            <a:r>
              <a:rPr lang="en-US" dirty="0"/>
              <a:t>Resources</a:t>
            </a:r>
          </a:p>
          <a:p>
            <a:pPr lvl="0"/>
            <a:r>
              <a:rPr lang="en-US" dirty="0"/>
              <a:t>Recording and PowerPoint Presentation will be available on Community Care’s website</a:t>
            </a:r>
          </a:p>
          <a:p>
            <a:endParaRPr lang="en-US" dirty="0"/>
          </a:p>
        </p:txBody>
      </p:sp>
      <p:sp>
        <p:nvSpPr>
          <p:cNvPr id="4" name="Slide Number Placeholder 3"/>
          <p:cNvSpPr>
            <a:spLocks noGrp="1"/>
          </p:cNvSpPr>
          <p:nvPr>
            <p:ph type="sldNum" sz="quarter" idx="12"/>
          </p:nvPr>
        </p:nvSpPr>
        <p:spPr/>
        <p:txBody>
          <a:bodyPr/>
          <a:lstStyle/>
          <a:p>
            <a:fld id="{A20BEEEB-27DA-4ED5-A3C4-2E4B0B6E249E}" type="slidenum">
              <a:rPr lang="en-US" smtClean="0"/>
              <a:t>9</a:t>
            </a:fld>
            <a:endParaRPr lang="en-US"/>
          </a:p>
        </p:txBody>
      </p:sp>
    </p:spTree>
    <p:extLst>
      <p:ext uri="{BB962C8B-B14F-4D97-AF65-F5344CB8AC3E}">
        <p14:creationId xmlns:p14="http://schemas.microsoft.com/office/powerpoint/2010/main" val="95252878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iorStaff_March2020" id="{9E86CD38-8728-45AB-8E80-DF9514792F1A}" vid="{85070B3A-A6AC-47C7-9449-6245682E32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DE5EC54900A147AE8AC7C45585A529" ma:contentTypeVersion="10" ma:contentTypeDescription="Create a new document." ma:contentTypeScope="" ma:versionID="bed1ac69a86b0f79587580504123fe48">
  <xsd:schema xmlns:xsd="http://www.w3.org/2001/XMLSchema" xmlns:xs="http://www.w3.org/2001/XMLSchema" xmlns:p="http://schemas.microsoft.com/office/2006/metadata/properties" xmlns:ns3="0fe61d3e-eb6b-498e-9805-d78c86042597" xmlns:ns4="d7dba21d-4237-4bea-880a-cbafd581a68e" targetNamespace="http://schemas.microsoft.com/office/2006/metadata/properties" ma:root="true" ma:fieldsID="c34e544a87b33e081bc671a96c1de57e" ns3:_="" ns4:_="">
    <xsd:import namespace="0fe61d3e-eb6b-498e-9805-d78c86042597"/>
    <xsd:import namespace="d7dba21d-4237-4bea-880a-cbafd581a68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e61d3e-eb6b-498e-9805-d78c8604259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dba21d-4237-4bea-880a-cbafd581a68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AA5678-1A59-48E0-80CE-7498988014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e61d3e-eb6b-498e-9805-d78c86042597"/>
    <ds:schemaRef ds:uri="d7dba21d-4237-4bea-880a-cbafd581a6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88122B-29ED-4ECD-B754-A835E7E8092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DF6F38B-64C9-492B-9C6E-E5ADC61293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371</TotalTime>
  <Words>1749</Words>
  <Application>Microsoft Office PowerPoint</Application>
  <PresentationFormat>Widescreen</PresentationFormat>
  <Paragraphs>188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1_Office Theme</vt:lpstr>
      <vt:lpstr>Behavioral Health Provider Call </vt:lpstr>
      <vt:lpstr>Agenda</vt:lpstr>
      <vt:lpstr>2020 Census Update</vt:lpstr>
      <vt:lpstr>Allegheny County OBH COVID-19 Updates </vt:lpstr>
      <vt:lpstr>DDAP Approved Prevention Activities </vt:lpstr>
      <vt:lpstr>DDAP Approved Prevention Activities</vt:lpstr>
      <vt:lpstr>Allegheny County MH Updates</vt:lpstr>
      <vt:lpstr>Community Care Updates –  Alternative Payment Arrangement (APA)</vt:lpstr>
      <vt:lpstr>Community Care Updates – Meetings</vt:lpstr>
      <vt:lpstr>Community Care Updates – Meetings</vt:lpstr>
      <vt:lpstr>Provider Discussion</vt:lpstr>
      <vt:lpstr>Resources and Information –  Allegheny County</vt:lpstr>
      <vt:lpstr>Resources and Information – Community Care</vt:lpstr>
      <vt:lpstr>Next Meeting – April 9th at 10am</vt:lpstr>
      <vt:lpstr>Attachments</vt:lpstr>
      <vt:lpstr>Attachment 1 – Requesting Supplies</vt:lpstr>
      <vt:lpstr>Attachment 2 – BH Incident Reporting</vt:lpstr>
      <vt:lpstr>Attachment 3 – Licensing Information </vt:lpstr>
      <vt:lpstr>Attachment 3 – Licensing Information</vt:lpstr>
      <vt:lpstr>Attachment 4 – 302 Evaluations</vt:lpstr>
      <vt:lpstr>Attachment 4 – 302 Evaluations</vt:lpstr>
      <vt:lpstr>Attachment 5 – Assistance Locating Food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initiatives for information sharing and engagement</dc:title>
  <dc:creator>Matsook, Christina</dc:creator>
  <cp:lastModifiedBy>Christina</cp:lastModifiedBy>
  <cp:revision>35</cp:revision>
  <dcterms:created xsi:type="dcterms:W3CDTF">2020-03-06T20:44:13Z</dcterms:created>
  <dcterms:modified xsi:type="dcterms:W3CDTF">2020-04-03T13:03:02Z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0x010100D5DE5EC54900A147AE8AC7C45585A529</vt:lpwstr>
  </property>
</Properties>
</file>